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9" r:id="rId2"/>
    <p:sldId id="275" r:id="rId3"/>
    <p:sldId id="276" r:id="rId4"/>
    <p:sldId id="258" r:id="rId5"/>
    <p:sldId id="278" r:id="rId6"/>
    <p:sldId id="27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368164-8B09-415D-878D-1420544E8E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62E699-02F4-41DF-BDAC-2E696CAFFF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D90082-B2C1-4884-B1B7-4166956BE6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4C603-B576-449B-AAAD-78BF0FBD6959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BA7088-75B7-4DE7-84B9-4AEA28BB6B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CD4EEB-C9CB-4023-81AF-EA1E33BDBF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028A5-5650-47B5-B9A7-4C8E23D470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968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0C9894-DFED-42D1-8835-5D35A4A484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7B1C004-325D-479D-86C6-A330F07945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C6BE61-170E-4FE1-B38E-0C99B957DA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4C603-B576-449B-AAAD-78BF0FBD6959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A90B25-B8A5-45AC-8E38-91D340DBB6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981407-7AF4-4E53-B7D7-361F4093BD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028A5-5650-47B5-B9A7-4C8E23D470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707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3E02F3B-FC1F-4680-9B57-E7EBD820A53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33F7F4F-09FC-4F20-B913-C67D373D1D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7F0A38-14B2-4E7B-8DE1-854458EC49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4C603-B576-449B-AAAD-78BF0FBD6959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E3F662-43C8-4E67-BC38-2AF94E65A8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C312C9-DEE2-4DC3-B579-55C573171A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028A5-5650-47B5-B9A7-4C8E23D470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453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08CD3A-8489-4D3A-9614-77F656BCD2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B284C8-D3A6-4F90-92A2-0A57800273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1DDF4D-6A47-4736-8773-55AFE51366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4C603-B576-449B-AAAD-78BF0FBD6959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B5913C-F6BB-435C-95B6-EBA9AA2B0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BE4128-FFBB-41C4-BD23-4EFFC7B8E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028A5-5650-47B5-B9A7-4C8E23D470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247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2E6EF0-6100-4CDB-91D0-00BFE1D933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D293D9-7E23-4656-8FF9-1C3C281BD2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584CD5-EE4C-4DA0-A7BA-B9D5B625DB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4C603-B576-449B-AAAD-78BF0FBD6959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53A544-3C73-43C4-8FB0-ECE438A8D3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1425A7-077F-437B-B44C-C3F91957E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028A5-5650-47B5-B9A7-4C8E23D470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645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1E7C68-6EB9-4D24-90CD-835E59995A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0EAE42-7867-4B45-889B-5123F66418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0E86AA-57DC-4756-A47C-2800146238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74AC43-87DF-455D-AAD9-58BF520EF7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4C603-B576-449B-AAAD-78BF0FBD6959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FC0A19-8544-410B-B28E-42704CF0F5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227991-96AA-45D7-9F6B-FFAF3C5DB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028A5-5650-47B5-B9A7-4C8E23D470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357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991BAA-2733-4E7D-830C-3A59A00530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7DDF15-6B9C-4FEE-87C8-A03FC2B5C8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CB8D7BF-119F-4D80-AE5A-7C10F9838C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D03BF43-F488-4B73-8EEA-1FF5C18441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4D58D47-E494-4A47-880E-0D7D8FB814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910F4AA-F259-4B77-89F8-4B0A53561F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4C603-B576-449B-AAAD-78BF0FBD6959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BEE7B8B-83BE-4AF4-8B48-8E8C863C0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01DE399-F0D0-4F06-A745-92EB39870F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028A5-5650-47B5-B9A7-4C8E23D470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659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DDE801-4E5E-4474-9B6C-3DB8E86D01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C689909-702C-4F04-A084-094D5C4CE8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4C603-B576-449B-AAAD-78BF0FBD6959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E9E246-6211-40D2-9534-66E60B9191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131D6D0-80A7-49F5-BD69-95B6087CA4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028A5-5650-47B5-B9A7-4C8E23D470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344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5A3F037-A4ED-459A-A80A-ECAF45D40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4C603-B576-449B-AAAD-78BF0FBD6959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9027FB5-08FF-4DAF-8C68-7350A5A4B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805BDD-4E7D-4BF7-8A16-4B59CC72A0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028A5-5650-47B5-B9A7-4C8E23D470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458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B37A76-BA8F-4A91-8BF3-733F7873FD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264FC2-C7DF-46C8-BC09-8242BF32BF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513515-9F65-45EB-BB20-76F2D94385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989B57-1768-43E3-852E-2FBCE75FC4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4C603-B576-449B-AAAD-78BF0FBD6959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E4509C-ACF4-4A48-8684-C84BCDE33A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6A4A2D-9014-4C58-B2F0-1E3126A04B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028A5-5650-47B5-B9A7-4C8E23D470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802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E4AF6F-C74D-41D3-A210-CEF4A05099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744439C-CA45-44D9-9E6F-8AE041047EC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501C4F-0BC5-4591-809C-F4A994CA6D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9BD391-AFA3-487D-A72A-4CC9EE167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4C603-B576-449B-AAAD-78BF0FBD6959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9EFC88-18D5-4FEF-8BE3-8FD163C527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FFA203-EDD7-4E42-87BC-573FBE26E0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028A5-5650-47B5-B9A7-4C8E23D470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806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89000"/>
              </a:schemeClr>
            </a:gs>
            <a:gs pos="23000">
              <a:schemeClr val="accent3">
                <a:lumMod val="89000"/>
              </a:schemeClr>
            </a:gs>
            <a:gs pos="69000">
              <a:schemeClr val="accent3">
                <a:lumMod val="75000"/>
              </a:schemeClr>
            </a:gs>
            <a:gs pos="97000">
              <a:schemeClr val="accent3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A386881-E563-479E-91D7-40D4D40E2B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5426BF-5BDB-4F38-872E-ABF5B30CBD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E09CD1-99EC-4AA5-8DE4-DF0B4EA360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64C603-B576-449B-AAAD-78BF0FBD6959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AF4248-0DF8-45A8-BF97-1E3F4B6BB4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2CDA9B-C7C4-4FBB-998E-6E9C5E77E0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D028A5-5650-47B5-B9A7-4C8E23D470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840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F467EC-C7EF-4B85-BDB4-27D545D12E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B4132E-7404-4E13-BD40-9F9BBAAEAA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Simple Interest (Definition, Example) | Simple vs Compound Interest">
            <a:extLst>
              <a:ext uri="{FF2B5EF4-FFF2-40B4-BE49-F238E27FC236}">
                <a16:creationId xmlns:a16="http://schemas.microsoft.com/office/drawing/2014/main" id="{83F5FE46-91C5-4FB0-972D-B13A5F2BAF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5450" y="1354888"/>
            <a:ext cx="9318458" cy="4195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18347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EFAA26-A8F7-41AA-B3A4-BB28097F98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63148" y="229099"/>
            <a:ext cx="6858000" cy="940085"/>
          </a:xfrm>
        </p:spPr>
        <p:txBody>
          <a:bodyPr>
            <a:normAutofit/>
          </a:bodyPr>
          <a:lstStyle/>
          <a:p>
            <a:pPr algn="ctr"/>
            <a:r>
              <a:rPr lang="en-US" sz="4950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latin typeface="Bernard MT Condensed" panose="02050806060905020404" pitchFamily="18" charset="0"/>
              </a:rPr>
              <a:t>Simple Interest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822AA2-CAE5-4C02-BF7A-B9BEEA56BB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1257" y="1169184"/>
            <a:ext cx="11745685" cy="5459717"/>
          </a:xfrm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>
                <a:solidFill>
                  <a:schemeClr val="bg1"/>
                </a:solidFill>
              </a:rPr>
              <a:t>Carmen earns 4.5% interest on an investment of $6000 each year.  How much interest will she earn after six years?</a:t>
            </a:r>
          </a:p>
          <a:p>
            <a:pPr marL="0" indent="0">
              <a:buNone/>
            </a:pPr>
            <a:endParaRPr lang="en-US" sz="12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3600" b="1" dirty="0">
                <a:solidFill>
                  <a:srgbClr val="FFFF00"/>
                </a:solidFill>
              </a:rPr>
              <a:t>Steps to find interest:</a:t>
            </a:r>
          </a:p>
          <a:p>
            <a:pPr marL="385763" indent="-385763">
              <a:buAutoNum type="arabicPeriod"/>
            </a:pPr>
            <a:r>
              <a:rPr lang="en-US" sz="3600" dirty="0">
                <a:solidFill>
                  <a:schemeClr val="bg1"/>
                </a:solidFill>
              </a:rPr>
              <a:t>Find 4.5% of $6000</a:t>
            </a:r>
          </a:p>
          <a:p>
            <a:pPr lvl="1"/>
            <a:r>
              <a:rPr lang="en-US" sz="3200" dirty="0">
                <a:solidFill>
                  <a:schemeClr val="bg1"/>
                </a:solidFill>
              </a:rPr>
              <a:t>4.5% of $6000 is </a:t>
            </a:r>
            <a:r>
              <a:rPr lang="en-US" sz="3200" b="1" dirty="0">
                <a:solidFill>
                  <a:srgbClr val="FFFF00"/>
                </a:solidFill>
              </a:rPr>
              <a:t>270</a:t>
            </a:r>
          </a:p>
          <a:p>
            <a:pPr marL="385763" indent="-385763">
              <a:buAutoNum type="arabicPeriod"/>
            </a:pPr>
            <a:r>
              <a:rPr lang="en-US" sz="3600" dirty="0">
                <a:solidFill>
                  <a:schemeClr val="bg1"/>
                </a:solidFill>
              </a:rPr>
              <a:t>Multiply that number by </a:t>
            </a:r>
            <a:r>
              <a:rPr lang="en-US" sz="3600" b="1" u="sng" dirty="0">
                <a:solidFill>
                  <a:schemeClr val="bg1"/>
                </a:solidFill>
              </a:rPr>
              <a:t>6</a:t>
            </a:r>
          </a:p>
          <a:p>
            <a:pPr lvl="1"/>
            <a:r>
              <a:rPr lang="en-US" sz="3200" dirty="0">
                <a:solidFill>
                  <a:schemeClr val="bg1"/>
                </a:solidFill>
              </a:rPr>
              <a:t>270 x 6 = </a:t>
            </a:r>
            <a:r>
              <a:rPr lang="en-US" sz="3200" b="1" dirty="0">
                <a:solidFill>
                  <a:srgbClr val="FFFF00"/>
                </a:solidFill>
              </a:rPr>
              <a:t>1620</a:t>
            </a:r>
          </a:p>
          <a:p>
            <a:pPr marL="342900" lvl="1" indent="0">
              <a:buNone/>
            </a:pPr>
            <a:endParaRPr lang="en-US" sz="1600" dirty="0">
              <a:solidFill>
                <a:schemeClr val="bg1"/>
              </a:solidFill>
            </a:endParaRPr>
          </a:p>
          <a:p>
            <a:pPr marL="342900" lvl="1" indent="0">
              <a:buNone/>
            </a:pPr>
            <a:r>
              <a:rPr lang="en-US" sz="3200" dirty="0">
                <a:solidFill>
                  <a:schemeClr val="bg1"/>
                </a:solidFill>
              </a:rPr>
              <a:t>	Carmen will earn </a:t>
            </a:r>
            <a:r>
              <a:rPr lang="en-US" sz="3200" b="1" dirty="0">
                <a:solidFill>
                  <a:srgbClr val="FFFF00"/>
                </a:solidFill>
              </a:rPr>
              <a:t>$1620</a:t>
            </a:r>
            <a:r>
              <a:rPr lang="en-US" sz="3200" dirty="0">
                <a:solidFill>
                  <a:srgbClr val="FFFF00"/>
                </a:solidFill>
              </a:rPr>
              <a:t> </a:t>
            </a:r>
            <a:r>
              <a:rPr lang="en-US" sz="3200" dirty="0">
                <a:solidFill>
                  <a:schemeClr val="bg1"/>
                </a:solidFill>
              </a:rPr>
              <a:t>in interest after six years.</a:t>
            </a:r>
          </a:p>
        </p:txBody>
      </p:sp>
    </p:spTree>
    <p:extLst>
      <p:ext uri="{BB962C8B-B14F-4D97-AF65-F5344CB8AC3E}">
        <p14:creationId xmlns:p14="http://schemas.microsoft.com/office/powerpoint/2010/main" val="2029820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3CE635-CE52-47DD-B342-08D86FFDF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Nt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7C7300-7F8C-4AE5-8355-29AE2E2F64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8344" y="3124863"/>
            <a:ext cx="11375570" cy="3537194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>
                <a:highlight>
                  <a:srgbClr val="FFFF00"/>
                </a:highlight>
              </a:rPr>
              <a:t>Principal</a:t>
            </a:r>
            <a:r>
              <a:rPr lang="en-US" sz="3200" dirty="0"/>
              <a:t> – the amount you start with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b="1" dirty="0">
                <a:highlight>
                  <a:srgbClr val="FFFF00"/>
                </a:highlight>
              </a:rPr>
              <a:t>Rate</a:t>
            </a:r>
            <a:r>
              <a:rPr lang="en-US" sz="3200" dirty="0"/>
              <a:t> – the percent (%) interest (interest rate)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b="1" dirty="0">
                <a:highlight>
                  <a:srgbClr val="FFFF00"/>
                </a:highlight>
              </a:rPr>
              <a:t>Time</a:t>
            </a:r>
            <a:r>
              <a:rPr lang="en-US" sz="3200" dirty="0"/>
              <a:t> – how long it happens</a:t>
            </a:r>
          </a:p>
        </p:txBody>
      </p:sp>
      <p:pic>
        <p:nvPicPr>
          <p:cNvPr id="1026" name="Picture 2" descr="Interest Rate Formula | Calculate Simple &amp; Compound Interest (Examples)">
            <a:extLst>
              <a:ext uri="{FF2B5EF4-FFF2-40B4-BE49-F238E27FC236}">
                <a16:creationId xmlns:a16="http://schemas.microsoft.com/office/drawing/2014/main" id="{670B3F89-7215-4E45-8888-2266EA5CCC1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0" t="367" r="8696" b="45272"/>
          <a:stretch/>
        </p:blipFill>
        <p:spPr bwMode="auto">
          <a:xfrm>
            <a:off x="1945418" y="293592"/>
            <a:ext cx="8165990" cy="2354193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5607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5F9797-8FF9-4DD6-89DD-DF5D83CC9C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1515" y="106020"/>
            <a:ext cx="11908972" cy="2245294"/>
          </a:xfr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vert="horz" lIns="91440" tIns="45720" rIns="91440" bIns="45720" rtlCol="0" anchor="t">
            <a:normAutofit/>
          </a:bodyPr>
          <a:lstStyle/>
          <a:p>
            <a:pPr algn="ctr"/>
            <a:r>
              <a:rPr lang="en-US" sz="3600" dirty="0">
                <a:solidFill>
                  <a:srgbClr val="FFFFFF"/>
                </a:solidFill>
                <a:latin typeface="Adobe Heiti Std R" panose="020B0400000000000000" pitchFamily="34" charset="-128"/>
                <a:ea typeface="Adobe Heiti Std R" panose="020B0400000000000000" pitchFamily="34" charset="-128"/>
              </a:rPr>
              <a:t>Isla took out a loan to buy baby things.  She borrowed </a:t>
            </a:r>
            <a:r>
              <a:rPr lang="en-US" sz="3600" b="1" dirty="0">
                <a:solidFill>
                  <a:srgbClr val="FFFF00"/>
                </a:solidFill>
                <a:latin typeface="Adobe Heiti Std R" panose="020B0400000000000000" pitchFamily="34" charset="-128"/>
                <a:ea typeface="Adobe Heiti Std R" panose="020B0400000000000000" pitchFamily="34" charset="-128"/>
              </a:rPr>
              <a:t>$400 </a:t>
            </a:r>
            <a:r>
              <a:rPr lang="en-US" sz="3600" dirty="0">
                <a:solidFill>
                  <a:srgbClr val="FFFFFF"/>
                </a:solidFill>
                <a:latin typeface="Adobe Heiti Std R" panose="020B0400000000000000" pitchFamily="34" charset="-128"/>
                <a:ea typeface="Adobe Heiti Std R" panose="020B0400000000000000" pitchFamily="34" charset="-128"/>
              </a:rPr>
              <a:t>at an interest rate of </a:t>
            </a:r>
            <a:r>
              <a:rPr lang="en-US" sz="3600" b="1" dirty="0">
                <a:solidFill>
                  <a:srgbClr val="FFFF00"/>
                </a:solidFill>
                <a:latin typeface="Adobe Heiti Std R" panose="020B0400000000000000" pitchFamily="34" charset="-128"/>
                <a:ea typeface="Adobe Heiti Std R" panose="020B0400000000000000" pitchFamily="34" charset="-128"/>
              </a:rPr>
              <a:t>5.5%</a:t>
            </a:r>
            <a:r>
              <a:rPr lang="en-US" sz="3600" dirty="0">
                <a:solidFill>
                  <a:srgbClr val="FFFFFF"/>
                </a:solidFill>
                <a:latin typeface="Adobe Heiti Std R" panose="020B0400000000000000" pitchFamily="34" charset="-128"/>
                <a:ea typeface="Adobe Heiti Std R" panose="020B0400000000000000" pitchFamily="34" charset="-128"/>
              </a:rPr>
              <a:t>.  How much interest will she pay after </a:t>
            </a:r>
            <a:r>
              <a:rPr lang="en-US" sz="3600" b="1" dirty="0">
                <a:solidFill>
                  <a:srgbClr val="FFFF00"/>
                </a:solidFill>
                <a:latin typeface="Adobe Heiti Std R" panose="020B0400000000000000" pitchFamily="34" charset="-128"/>
                <a:ea typeface="Adobe Heiti Std R" panose="020B0400000000000000" pitchFamily="34" charset="-128"/>
              </a:rPr>
              <a:t>9</a:t>
            </a:r>
            <a:r>
              <a:rPr lang="en-US" sz="3600" dirty="0">
                <a:solidFill>
                  <a:srgbClr val="FFFFFF"/>
                </a:solidFill>
                <a:latin typeface="Adobe Heiti Std R" panose="020B0400000000000000" pitchFamily="34" charset="-128"/>
                <a:ea typeface="Adobe Heiti Std R" panose="020B0400000000000000" pitchFamily="34" charset="-128"/>
              </a:rPr>
              <a:t> years?</a:t>
            </a:r>
            <a:br>
              <a:rPr lang="en-US" sz="3600" dirty="0">
                <a:solidFill>
                  <a:srgbClr val="FFFFFF"/>
                </a:solidFill>
                <a:latin typeface="Adobe Heiti Std R" panose="020B0400000000000000" pitchFamily="34" charset="-128"/>
                <a:ea typeface="Adobe Heiti Std R" panose="020B0400000000000000" pitchFamily="34" charset="-128"/>
              </a:rPr>
            </a:br>
            <a:endParaRPr lang="en-US" sz="3600" dirty="0">
              <a:solidFill>
                <a:srgbClr val="FFFFFF"/>
              </a:solidFill>
              <a:latin typeface="Adobe Heiti Std R" panose="020B0400000000000000" pitchFamily="34" charset="-128"/>
              <a:ea typeface="Adobe Heiti Std R" panose="020B0400000000000000" pitchFamily="34" charset="-128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FB9E95F1-92DF-4578-AA24-D0533527C051}"/>
              </a:ext>
            </a:extLst>
          </p:cNvPr>
          <p:cNvSpPr txBox="1">
            <a:spLocks/>
          </p:cNvSpPr>
          <p:nvPr/>
        </p:nvSpPr>
        <p:spPr>
          <a:xfrm>
            <a:off x="849086" y="1926772"/>
            <a:ext cx="10332815" cy="4674516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en-US" sz="3600" dirty="0">
                <a:latin typeface="Abadi" panose="020B0604020104020204" pitchFamily="34" charset="0"/>
                <a:ea typeface="Adobe Heiti Std R" panose="020B0400000000000000" pitchFamily="34" charset="-128"/>
              </a:rPr>
            </a:br>
            <a:r>
              <a:rPr lang="en-US" sz="3600" dirty="0">
                <a:latin typeface="Abadi" panose="020B0604020104020204" pitchFamily="34" charset="0"/>
                <a:ea typeface="Adobe Heiti Std R" panose="020B0400000000000000" pitchFamily="34" charset="-128"/>
              </a:rPr>
              <a:t>Principal = </a:t>
            </a:r>
            <a:br>
              <a:rPr lang="en-US" sz="3600" dirty="0">
                <a:latin typeface="Abadi" panose="020B0604020104020204" pitchFamily="34" charset="0"/>
                <a:ea typeface="Adobe Heiti Std R" panose="020B0400000000000000" pitchFamily="34" charset="-128"/>
              </a:rPr>
            </a:br>
            <a:br>
              <a:rPr lang="en-US" sz="3600" dirty="0">
                <a:latin typeface="Abadi" panose="020B0604020104020204" pitchFamily="34" charset="0"/>
                <a:ea typeface="Adobe Heiti Std R" panose="020B0400000000000000" pitchFamily="34" charset="-128"/>
              </a:rPr>
            </a:br>
            <a:r>
              <a:rPr lang="en-US" sz="3600" dirty="0">
                <a:latin typeface="Abadi" panose="020B0604020104020204" pitchFamily="34" charset="0"/>
                <a:ea typeface="Adobe Heiti Std R" panose="020B0400000000000000" pitchFamily="34" charset="-128"/>
              </a:rPr>
              <a:t>Rate = </a:t>
            </a:r>
            <a:br>
              <a:rPr lang="en-US" sz="3600" dirty="0">
                <a:latin typeface="Abadi" panose="020B0604020104020204" pitchFamily="34" charset="0"/>
                <a:ea typeface="Adobe Heiti Std R" panose="020B0400000000000000" pitchFamily="34" charset="-128"/>
              </a:rPr>
            </a:br>
            <a:br>
              <a:rPr lang="en-US" sz="3600" dirty="0">
                <a:latin typeface="Abadi" panose="020B0604020104020204" pitchFamily="34" charset="0"/>
                <a:ea typeface="Adobe Heiti Std R" panose="020B0400000000000000" pitchFamily="34" charset="-128"/>
              </a:rPr>
            </a:br>
            <a:r>
              <a:rPr lang="en-US" sz="3600" dirty="0">
                <a:latin typeface="Abadi" panose="020B0604020104020204" pitchFamily="34" charset="0"/>
                <a:ea typeface="Adobe Heiti Std R" panose="020B0400000000000000" pitchFamily="34" charset="-128"/>
              </a:rPr>
              <a:t>Time = </a:t>
            </a:r>
            <a:br>
              <a:rPr lang="en-US" sz="3600" dirty="0">
                <a:latin typeface="Abadi" panose="020B0604020104020204" pitchFamily="34" charset="0"/>
                <a:ea typeface="Adobe Heiti Std R" panose="020B0400000000000000" pitchFamily="34" charset="-128"/>
              </a:rPr>
            </a:br>
            <a:br>
              <a:rPr lang="en-US" sz="3600" dirty="0">
                <a:latin typeface="Abadi" panose="020B0604020104020204" pitchFamily="34" charset="0"/>
                <a:ea typeface="Adobe Heiti Std R" panose="020B0400000000000000" pitchFamily="34" charset="-128"/>
              </a:rPr>
            </a:br>
            <a:r>
              <a:rPr lang="en-US" sz="3600" dirty="0">
                <a:highlight>
                  <a:srgbClr val="00FFFF"/>
                </a:highlight>
                <a:latin typeface="Abadi" panose="020B0604020104020204" pitchFamily="34" charset="0"/>
                <a:ea typeface="Adobe Heiti Std R" panose="020B0400000000000000" pitchFamily="34" charset="-128"/>
              </a:rPr>
              <a:t>ANSWER</a:t>
            </a:r>
            <a:r>
              <a:rPr lang="en-US" sz="3600" dirty="0">
                <a:latin typeface="Abadi" panose="020B0604020104020204" pitchFamily="34" charset="0"/>
                <a:ea typeface="Adobe Heiti Std R" panose="020B0400000000000000" pitchFamily="34" charset="-128"/>
              </a:rPr>
              <a:t>:</a:t>
            </a:r>
          </a:p>
        </p:txBody>
      </p:sp>
      <p:pic>
        <p:nvPicPr>
          <p:cNvPr id="6" name="Picture 2" descr="Interest Rate Formula | Calculate Simple &amp; Compound Interest (Examples)">
            <a:extLst>
              <a:ext uri="{FF2B5EF4-FFF2-40B4-BE49-F238E27FC236}">
                <a16:creationId xmlns:a16="http://schemas.microsoft.com/office/drawing/2014/main" id="{3C0AD14D-7154-45A5-AE81-B4F31E57C47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00" t="20577" r="40087" b="45272"/>
          <a:stretch/>
        </p:blipFill>
        <p:spPr bwMode="auto">
          <a:xfrm>
            <a:off x="8279674" y="1926772"/>
            <a:ext cx="2902227" cy="940442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67082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5F9797-8FF9-4DD6-89DD-DF5D83CC9C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7713" y="106019"/>
            <a:ext cx="11800115" cy="2408581"/>
          </a:xfr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 anchor="t">
            <a:normAutofit/>
          </a:bodyPr>
          <a:lstStyle/>
          <a:p>
            <a:pPr algn="ctr"/>
            <a:r>
              <a:rPr lang="en-US" sz="3600" dirty="0">
                <a:solidFill>
                  <a:srgbClr val="002060"/>
                </a:solidFill>
                <a:latin typeface="Adobe Heiti Std R" panose="020B0400000000000000" pitchFamily="34" charset="-128"/>
                <a:ea typeface="Adobe Heiti Std R" panose="020B0400000000000000" pitchFamily="34" charset="-128"/>
              </a:rPr>
              <a:t>Hank put </a:t>
            </a:r>
            <a:r>
              <a:rPr lang="en-US" sz="3600" dirty="0">
                <a:solidFill>
                  <a:srgbClr val="FFFF00"/>
                </a:solidFill>
                <a:highlight>
                  <a:srgbClr val="000080"/>
                </a:highlight>
                <a:latin typeface="Adobe Heiti Std R" panose="020B0400000000000000" pitchFamily="34" charset="-128"/>
                <a:ea typeface="Adobe Heiti Std R" panose="020B0400000000000000" pitchFamily="34" charset="-128"/>
              </a:rPr>
              <a:t>$350 </a:t>
            </a:r>
            <a:r>
              <a:rPr lang="en-US" sz="3600" dirty="0">
                <a:solidFill>
                  <a:srgbClr val="002060"/>
                </a:solidFill>
                <a:latin typeface="Adobe Heiti Std R" panose="020B0400000000000000" pitchFamily="34" charset="-128"/>
                <a:ea typeface="Adobe Heiti Std R" panose="020B0400000000000000" pitchFamily="34" charset="-128"/>
              </a:rPr>
              <a:t>in a savings account </a:t>
            </a:r>
            <a:r>
              <a:rPr lang="en-US" sz="3600" dirty="0">
                <a:solidFill>
                  <a:srgbClr val="FFFF00"/>
                </a:solidFill>
                <a:highlight>
                  <a:srgbClr val="000080"/>
                </a:highlight>
                <a:latin typeface="Adobe Heiti Std R" panose="020B0400000000000000" pitchFamily="34" charset="-128"/>
                <a:ea typeface="Adobe Heiti Std R" panose="020B0400000000000000" pitchFamily="34" charset="-128"/>
              </a:rPr>
              <a:t>24</a:t>
            </a:r>
            <a:r>
              <a:rPr lang="en-US" sz="3600" dirty="0">
                <a:solidFill>
                  <a:srgbClr val="FFFFFF"/>
                </a:solidFill>
                <a:latin typeface="Adobe Heiti Std R" panose="020B0400000000000000" pitchFamily="34" charset="-128"/>
                <a:ea typeface="Adobe Heiti Std R" panose="020B0400000000000000" pitchFamily="34" charset="-128"/>
              </a:rPr>
              <a:t> </a:t>
            </a:r>
            <a:r>
              <a:rPr lang="en-US" sz="3600" dirty="0">
                <a:solidFill>
                  <a:srgbClr val="002060"/>
                </a:solidFill>
                <a:latin typeface="Adobe Heiti Std R" panose="020B0400000000000000" pitchFamily="34" charset="-128"/>
                <a:ea typeface="Adobe Heiti Std R" panose="020B0400000000000000" pitchFamily="34" charset="-128"/>
              </a:rPr>
              <a:t>years ago.  He earned </a:t>
            </a:r>
            <a:r>
              <a:rPr lang="en-US" sz="3600" dirty="0">
                <a:solidFill>
                  <a:srgbClr val="FFFF00"/>
                </a:solidFill>
                <a:highlight>
                  <a:srgbClr val="000080"/>
                </a:highlight>
                <a:latin typeface="Adobe Heiti Std R" panose="020B0400000000000000" pitchFamily="34" charset="-128"/>
                <a:ea typeface="Adobe Heiti Std R" panose="020B0400000000000000" pitchFamily="34" charset="-128"/>
              </a:rPr>
              <a:t>1.5%</a:t>
            </a:r>
            <a:r>
              <a:rPr lang="en-US" sz="3600" dirty="0">
                <a:solidFill>
                  <a:srgbClr val="FFFFFF"/>
                </a:solidFill>
                <a:latin typeface="Adobe Heiti Std R" panose="020B0400000000000000" pitchFamily="34" charset="-128"/>
                <a:ea typeface="Adobe Heiti Std R" panose="020B0400000000000000" pitchFamily="34" charset="-128"/>
              </a:rPr>
              <a:t> </a:t>
            </a:r>
            <a:r>
              <a:rPr lang="en-US" sz="3600" dirty="0">
                <a:solidFill>
                  <a:srgbClr val="002060"/>
                </a:solidFill>
                <a:latin typeface="Adobe Heiti Std R" panose="020B0400000000000000" pitchFamily="34" charset="-128"/>
                <a:ea typeface="Adobe Heiti Std R" panose="020B0400000000000000" pitchFamily="34" charset="-128"/>
              </a:rPr>
              <a:t>interest from the initial amount per year.  </a:t>
            </a:r>
            <a:br>
              <a:rPr lang="en-US" sz="3600" dirty="0">
                <a:solidFill>
                  <a:srgbClr val="002060"/>
                </a:solidFill>
                <a:latin typeface="Adobe Heiti Std R" panose="020B0400000000000000" pitchFamily="34" charset="-128"/>
                <a:ea typeface="Adobe Heiti Std R" panose="020B0400000000000000" pitchFamily="34" charset="-128"/>
              </a:rPr>
            </a:br>
            <a:br>
              <a:rPr lang="en-US" sz="3600" dirty="0">
                <a:solidFill>
                  <a:srgbClr val="002060"/>
                </a:solidFill>
                <a:latin typeface="Adobe Heiti Std R" panose="020B0400000000000000" pitchFamily="34" charset="-128"/>
                <a:ea typeface="Adobe Heiti Std R" panose="020B0400000000000000" pitchFamily="34" charset="-128"/>
              </a:rPr>
            </a:br>
            <a:r>
              <a:rPr lang="en-US" sz="3600" b="1" dirty="0">
                <a:solidFill>
                  <a:srgbClr val="002060"/>
                </a:solidFill>
                <a:latin typeface="Adobe Heiti Std R" panose="020B0400000000000000" pitchFamily="34" charset="-128"/>
                <a:ea typeface="Adobe Heiti Std R" panose="020B0400000000000000" pitchFamily="34" charset="-128"/>
              </a:rPr>
              <a:t>How much interest did Hank earn?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26A24437-7394-4833-8720-B260614AB894}"/>
              </a:ext>
            </a:extLst>
          </p:cNvPr>
          <p:cNvSpPr txBox="1">
            <a:spLocks/>
          </p:cNvSpPr>
          <p:nvPr/>
        </p:nvSpPr>
        <p:spPr>
          <a:xfrm>
            <a:off x="849086" y="2514600"/>
            <a:ext cx="10406743" cy="4086688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en-US" sz="3600" dirty="0">
                <a:latin typeface="Abadi" panose="020B0604020104020204" pitchFamily="34" charset="0"/>
                <a:ea typeface="Adobe Heiti Std R" panose="020B0400000000000000" pitchFamily="34" charset="-128"/>
              </a:rPr>
            </a:br>
            <a:r>
              <a:rPr lang="en-US" sz="3600" dirty="0">
                <a:latin typeface="Abadi" panose="020B0604020104020204" pitchFamily="34" charset="0"/>
                <a:ea typeface="Adobe Heiti Std R" panose="020B0400000000000000" pitchFamily="34" charset="-128"/>
              </a:rPr>
              <a:t>Principal = </a:t>
            </a:r>
            <a:br>
              <a:rPr lang="en-US" sz="3600" dirty="0">
                <a:latin typeface="Abadi" panose="020B0604020104020204" pitchFamily="34" charset="0"/>
                <a:ea typeface="Adobe Heiti Std R" panose="020B0400000000000000" pitchFamily="34" charset="-128"/>
              </a:rPr>
            </a:br>
            <a:br>
              <a:rPr lang="en-US" sz="3600" dirty="0">
                <a:latin typeface="Abadi" panose="020B0604020104020204" pitchFamily="34" charset="0"/>
                <a:ea typeface="Adobe Heiti Std R" panose="020B0400000000000000" pitchFamily="34" charset="-128"/>
              </a:rPr>
            </a:br>
            <a:r>
              <a:rPr lang="en-US" sz="3600" dirty="0">
                <a:latin typeface="Abadi" panose="020B0604020104020204" pitchFamily="34" charset="0"/>
                <a:ea typeface="Adobe Heiti Std R" panose="020B0400000000000000" pitchFamily="34" charset="-128"/>
              </a:rPr>
              <a:t>Rate = </a:t>
            </a:r>
            <a:br>
              <a:rPr lang="en-US" sz="3600" dirty="0">
                <a:latin typeface="Abadi" panose="020B0604020104020204" pitchFamily="34" charset="0"/>
                <a:ea typeface="Adobe Heiti Std R" panose="020B0400000000000000" pitchFamily="34" charset="-128"/>
              </a:rPr>
            </a:br>
            <a:br>
              <a:rPr lang="en-US" sz="3600" dirty="0">
                <a:latin typeface="Abadi" panose="020B0604020104020204" pitchFamily="34" charset="0"/>
                <a:ea typeface="Adobe Heiti Std R" panose="020B0400000000000000" pitchFamily="34" charset="-128"/>
              </a:rPr>
            </a:br>
            <a:r>
              <a:rPr lang="en-US" sz="3600" dirty="0">
                <a:latin typeface="Abadi" panose="020B0604020104020204" pitchFamily="34" charset="0"/>
                <a:ea typeface="Adobe Heiti Std R" panose="020B0400000000000000" pitchFamily="34" charset="-128"/>
              </a:rPr>
              <a:t>Time = </a:t>
            </a:r>
            <a:br>
              <a:rPr lang="en-US" sz="3600" dirty="0">
                <a:latin typeface="Abadi" panose="020B0604020104020204" pitchFamily="34" charset="0"/>
                <a:ea typeface="Adobe Heiti Std R" panose="020B0400000000000000" pitchFamily="34" charset="-128"/>
              </a:rPr>
            </a:br>
            <a:br>
              <a:rPr lang="en-US" sz="3600" dirty="0">
                <a:latin typeface="Abadi" panose="020B0604020104020204" pitchFamily="34" charset="0"/>
                <a:ea typeface="Adobe Heiti Std R" panose="020B0400000000000000" pitchFamily="34" charset="-128"/>
              </a:rPr>
            </a:br>
            <a:r>
              <a:rPr lang="en-US" sz="3600" dirty="0">
                <a:highlight>
                  <a:srgbClr val="00FFFF"/>
                </a:highlight>
                <a:latin typeface="Abadi" panose="020B0604020104020204" pitchFamily="34" charset="0"/>
                <a:ea typeface="Adobe Heiti Std R" panose="020B0400000000000000" pitchFamily="34" charset="-128"/>
              </a:rPr>
              <a:t>ANSWER</a:t>
            </a:r>
            <a:r>
              <a:rPr lang="en-US" sz="3600" dirty="0">
                <a:latin typeface="Abadi" panose="020B0604020104020204" pitchFamily="34" charset="0"/>
                <a:ea typeface="Adobe Heiti Std R" panose="020B0400000000000000" pitchFamily="34" charset="-128"/>
              </a:rPr>
              <a:t>:</a:t>
            </a:r>
          </a:p>
        </p:txBody>
      </p:sp>
      <p:pic>
        <p:nvPicPr>
          <p:cNvPr id="6" name="Picture 2" descr="Interest Rate Formula | Calculate Simple &amp; Compound Interest (Examples)">
            <a:extLst>
              <a:ext uri="{FF2B5EF4-FFF2-40B4-BE49-F238E27FC236}">
                <a16:creationId xmlns:a16="http://schemas.microsoft.com/office/drawing/2014/main" id="{3C0AD14D-7154-45A5-AE81-B4F31E57C47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00" t="20577" r="40087" b="45272"/>
          <a:stretch/>
        </p:blipFill>
        <p:spPr bwMode="auto">
          <a:xfrm>
            <a:off x="8353602" y="2514600"/>
            <a:ext cx="2902227" cy="940442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54533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5F9797-8FF9-4DD6-89DD-DF5D83CC9C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1514" y="106019"/>
            <a:ext cx="11876315" cy="2190867"/>
          </a:xfr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vert="horz" lIns="91440" tIns="45720" rIns="91440" bIns="45720" rtlCol="0" anchor="t">
            <a:normAutofit/>
          </a:bodyPr>
          <a:lstStyle/>
          <a:p>
            <a:pPr algn="ctr"/>
            <a:r>
              <a:rPr lang="en-US" sz="3200" dirty="0">
                <a:solidFill>
                  <a:srgbClr val="FFFFFF"/>
                </a:solidFill>
                <a:latin typeface="Adobe Heiti Std R" panose="020B0400000000000000" pitchFamily="34" charset="-128"/>
                <a:ea typeface="Adobe Heiti Std R" panose="020B0400000000000000" pitchFamily="34" charset="-128"/>
              </a:rPr>
              <a:t>Fred put </a:t>
            </a:r>
            <a:r>
              <a:rPr lang="en-US" sz="3200" dirty="0">
                <a:solidFill>
                  <a:srgbClr val="FFFF00"/>
                </a:solidFill>
                <a:latin typeface="Adobe Heiti Std R" panose="020B0400000000000000" pitchFamily="34" charset="-128"/>
                <a:ea typeface="Adobe Heiti Std R" panose="020B0400000000000000" pitchFamily="34" charset="-128"/>
              </a:rPr>
              <a:t>$250 </a:t>
            </a:r>
            <a:r>
              <a:rPr lang="en-US" sz="3200" dirty="0">
                <a:solidFill>
                  <a:srgbClr val="FFFFFF"/>
                </a:solidFill>
                <a:latin typeface="Adobe Heiti Std R" panose="020B0400000000000000" pitchFamily="34" charset="-128"/>
                <a:ea typeface="Adobe Heiti Std R" panose="020B0400000000000000" pitchFamily="34" charset="-128"/>
              </a:rPr>
              <a:t>in a savings account </a:t>
            </a:r>
            <a:r>
              <a:rPr lang="en-US" sz="3200" dirty="0">
                <a:solidFill>
                  <a:srgbClr val="FFFF00"/>
                </a:solidFill>
                <a:latin typeface="Adobe Heiti Std R" panose="020B0400000000000000" pitchFamily="34" charset="-128"/>
                <a:ea typeface="Adobe Heiti Std R" panose="020B0400000000000000" pitchFamily="34" charset="-128"/>
              </a:rPr>
              <a:t>14</a:t>
            </a:r>
            <a:r>
              <a:rPr lang="en-US" sz="3200" dirty="0">
                <a:solidFill>
                  <a:srgbClr val="FFFFFF"/>
                </a:solidFill>
                <a:latin typeface="Adobe Heiti Std R" panose="020B0400000000000000" pitchFamily="34" charset="-128"/>
                <a:ea typeface="Adobe Heiti Std R" panose="020B0400000000000000" pitchFamily="34" charset="-128"/>
              </a:rPr>
              <a:t> years ago.  He earned </a:t>
            </a:r>
            <a:r>
              <a:rPr lang="en-US" sz="3200" dirty="0">
                <a:solidFill>
                  <a:srgbClr val="FFFF00"/>
                </a:solidFill>
                <a:latin typeface="Adobe Heiti Std R" panose="020B0400000000000000" pitchFamily="34" charset="-128"/>
                <a:ea typeface="Adobe Heiti Std R" panose="020B0400000000000000" pitchFamily="34" charset="-128"/>
              </a:rPr>
              <a:t>0.5%</a:t>
            </a:r>
            <a:r>
              <a:rPr lang="en-US" sz="3200" dirty="0">
                <a:solidFill>
                  <a:srgbClr val="FFFFFF"/>
                </a:solidFill>
                <a:latin typeface="Adobe Heiti Std R" panose="020B0400000000000000" pitchFamily="34" charset="-128"/>
                <a:ea typeface="Adobe Heiti Std R" panose="020B0400000000000000" pitchFamily="34" charset="-128"/>
              </a:rPr>
              <a:t> interest from the initial amount per year.  </a:t>
            </a:r>
            <a:br>
              <a:rPr lang="en-US" sz="3200" dirty="0">
                <a:solidFill>
                  <a:srgbClr val="FFFFFF"/>
                </a:solidFill>
                <a:latin typeface="Adobe Heiti Std R" panose="020B0400000000000000" pitchFamily="34" charset="-128"/>
                <a:ea typeface="Adobe Heiti Std R" panose="020B0400000000000000" pitchFamily="34" charset="-128"/>
              </a:rPr>
            </a:br>
            <a:br>
              <a:rPr lang="en-US" sz="3200" dirty="0">
                <a:solidFill>
                  <a:srgbClr val="FFFFFF"/>
                </a:solidFill>
                <a:latin typeface="Adobe Heiti Std R" panose="020B0400000000000000" pitchFamily="34" charset="-128"/>
                <a:ea typeface="Adobe Heiti Std R" panose="020B0400000000000000" pitchFamily="34" charset="-128"/>
              </a:rPr>
            </a:br>
            <a:r>
              <a:rPr lang="en-US" sz="3600" b="1" dirty="0">
                <a:solidFill>
                  <a:srgbClr val="FFFFFF"/>
                </a:solidFill>
                <a:highlight>
                  <a:srgbClr val="000000"/>
                </a:highlight>
                <a:latin typeface="Centaur" panose="02030504050205020304" pitchFamily="18" charset="0"/>
                <a:ea typeface="Adobe Heiti Std R" panose="020B0400000000000000" pitchFamily="34" charset="-128"/>
              </a:rPr>
              <a:t>How much money is in Fred’s savings account now?</a:t>
            </a:r>
            <a:endParaRPr lang="en-US" sz="3200" b="1" dirty="0">
              <a:solidFill>
                <a:srgbClr val="FFFFFF"/>
              </a:solidFill>
              <a:highlight>
                <a:srgbClr val="000000"/>
              </a:highlight>
              <a:latin typeface="Centaur" panose="02030504050205020304" pitchFamily="18" charset="0"/>
              <a:ea typeface="Adobe Heiti Std R" panose="020B0400000000000000" pitchFamily="34" charset="-128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FB9E95F1-92DF-4578-AA24-D0533527C051}"/>
              </a:ext>
            </a:extLst>
          </p:cNvPr>
          <p:cNvSpPr txBox="1">
            <a:spLocks/>
          </p:cNvSpPr>
          <p:nvPr/>
        </p:nvSpPr>
        <p:spPr>
          <a:xfrm>
            <a:off x="1698930" y="2296886"/>
            <a:ext cx="9034384" cy="4455097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en-US" sz="3600" dirty="0">
                <a:latin typeface="Adobe Heiti Std R" panose="020B0400000000000000" pitchFamily="34" charset="-128"/>
                <a:ea typeface="Adobe Heiti Std R" panose="020B0400000000000000" pitchFamily="34" charset="-128"/>
              </a:rPr>
            </a:br>
            <a:r>
              <a:rPr lang="en-US" sz="3600" dirty="0">
                <a:latin typeface="Adobe Heiti Std R" panose="020B0400000000000000" pitchFamily="34" charset="-128"/>
                <a:ea typeface="Adobe Heiti Std R" panose="020B0400000000000000" pitchFamily="34" charset="-128"/>
              </a:rPr>
              <a:t>Principal = </a:t>
            </a:r>
            <a:br>
              <a:rPr lang="en-US" sz="3600" dirty="0">
                <a:latin typeface="Adobe Heiti Std R" panose="020B0400000000000000" pitchFamily="34" charset="-128"/>
                <a:ea typeface="Adobe Heiti Std R" panose="020B0400000000000000" pitchFamily="34" charset="-128"/>
              </a:rPr>
            </a:br>
            <a:br>
              <a:rPr lang="en-US" sz="3600" dirty="0">
                <a:latin typeface="Adobe Heiti Std R" panose="020B0400000000000000" pitchFamily="34" charset="-128"/>
                <a:ea typeface="Adobe Heiti Std R" panose="020B0400000000000000" pitchFamily="34" charset="-128"/>
              </a:rPr>
            </a:br>
            <a:r>
              <a:rPr lang="en-US" sz="3600" dirty="0">
                <a:latin typeface="Adobe Heiti Std R" panose="020B0400000000000000" pitchFamily="34" charset="-128"/>
                <a:ea typeface="Adobe Heiti Std R" panose="020B0400000000000000" pitchFamily="34" charset="-128"/>
              </a:rPr>
              <a:t>Rate = </a:t>
            </a:r>
            <a:br>
              <a:rPr lang="en-US" sz="3600" dirty="0">
                <a:latin typeface="Adobe Heiti Std R" panose="020B0400000000000000" pitchFamily="34" charset="-128"/>
                <a:ea typeface="Adobe Heiti Std R" panose="020B0400000000000000" pitchFamily="34" charset="-128"/>
              </a:rPr>
            </a:br>
            <a:br>
              <a:rPr lang="en-US" sz="3600" dirty="0">
                <a:latin typeface="Adobe Heiti Std R" panose="020B0400000000000000" pitchFamily="34" charset="-128"/>
                <a:ea typeface="Adobe Heiti Std R" panose="020B0400000000000000" pitchFamily="34" charset="-128"/>
              </a:rPr>
            </a:br>
            <a:r>
              <a:rPr lang="en-US" sz="3600" dirty="0">
                <a:latin typeface="Adobe Heiti Std R" panose="020B0400000000000000" pitchFamily="34" charset="-128"/>
                <a:ea typeface="Adobe Heiti Std R" panose="020B0400000000000000" pitchFamily="34" charset="-128"/>
              </a:rPr>
              <a:t>Time = </a:t>
            </a:r>
            <a:br>
              <a:rPr lang="en-US" sz="3600" dirty="0">
                <a:latin typeface="Adobe Heiti Std R" panose="020B0400000000000000" pitchFamily="34" charset="-128"/>
                <a:ea typeface="Adobe Heiti Std R" panose="020B0400000000000000" pitchFamily="34" charset="-128"/>
              </a:rPr>
            </a:br>
            <a:br>
              <a:rPr lang="en-US" sz="3600" dirty="0">
                <a:latin typeface="Adobe Heiti Std R" panose="020B0400000000000000" pitchFamily="34" charset="-128"/>
                <a:ea typeface="Adobe Heiti Std R" panose="020B0400000000000000" pitchFamily="34" charset="-128"/>
              </a:rPr>
            </a:br>
            <a:r>
              <a:rPr lang="en-US" sz="3600" dirty="0">
                <a:latin typeface="Adobe Heiti Std R" panose="020B0400000000000000" pitchFamily="34" charset="-128"/>
                <a:ea typeface="Adobe Heiti Std R" panose="020B0400000000000000" pitchFamily="34" charset="-128"/>
              </a:rPr>
              <a:t>ANSWER:</a:t>
            </a:r>
          </a:p>
        </p:txBody>
      </p:sp>
      <p:pic>
        <p:nvPicPr>
          <p:cNvPr id="6" name="Picture 2" descr="Interest Rate Formula | Calculate Simple &amp; Compound Interest (Examples)">
            <a:extLst>
              <a:ext uri="{FF2B5EF4-FFF2-40B4-BE49-F238E27FC236}">
                <a16:creationId xmlns:a16="http://schemas.microsoft.com/office/drawing/2014/main" id="{3C0AD14D-7154-45A5-AE81-B4F31E57C47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00" t="20577" r="40087" b="45272"/>
          <a:stretch/>
        </p:blipFill>
        <p:spPr bwMode="auto">
          <a:xfrm>
            <a:off x="7831087" y="2296886"/>
            <a:ext cx="2902227" cy="940442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88431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Red Violet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236</Words>
  <Application>Microsoft Office PowerPoint</Application>
  <PresentationFormat>Widescreen</PresentationFormat>
  <Paragraphs>22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Adobe Heiti Std R</vt:lpstr>
      <vt:lpstr>Abadi</vt:lpstr>
      <vt:lpstr>Arial</vt:lpstr>
      <vt:lpstr>Bernard MT Condensed</vt:lpstr>
      <vt:lpstr>Calibri</vt:lpstr>
      <vt:lpstr>Calibri Light</vt:lpstr>
      <vt:lpstr>Centaur</vt:lpstr>
      <vt:lpstr>Office Theme</vt:lpstr>
      <vt:lpstr>PowerPoint Presentation</vt:lpstr>
      <vt:lpstr>Simple Interest</vt:lpstr>
      <vt:lpstr>Nt </vt:lpstr>
      <vt:lpstr>Isla took out a loan to buy baby things.  She borrowed $400 at an interest rate of 5.5%.  How much interest will she pay after 9 years? </vt:lpstr>
      <vt:lpstr>Hank put $350 in a savings account 24 years ago.  He earned 1.5% interest from the initial amount per year.    How much interest did Hank earn?</vt:lpstr>
      <vt:lpstr>Fred put $250 in a savings account 14 years ago.  He earned 0.5% interest from the initial amount per year.    How much money is in Fred’s savings account now?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Campbell, Bradley E</dc:creator>
  <cp:lastModifiedBy>Campbell, Bradley E</cp:lastModifiedBy>
  <cp:revision>2</cp:revision>
  <dcterms:created xsi:type="dcterms:W3CDTF">2021-01-19T13:12:29Z</dcterms:created>
  <dcterms:modified xsi:type="dcterms:W3CDTF">2021-01-19T13:31:20Z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0ee3c538-ec52-435f-ae58-017644bd9513_Enabled">
    <vt:lpwstr>true</vt:lpwstr>
  </property>
  <property fmtid="{D5CDD505-2E9C-101B-9397-08002B2CF9AE}" pid="3" name="MSIP_Label_0ee3c538-ec52-435f-ae58-017644bd9513_SetDate">
    <vt:lpwstr>2021-01-19T13:12:29Z</vt:lpwstr>
  </property>
  <property fmtid="{D5CDD505-2E9C-101B-9397-08002B2CF9AE}" pid="4" name="MSIP_Label_0ee3c538-ec52-435f-ae58-017644bd9513_Method">
    <vt:lpwstr>Standard</vt:lpwstr>
  </property>
  <property fmtid="{D5CDD505-2E9C-101B-9397-08002B2CF9AE}" pid="5" name="MSIP_Label_0ee3c538-ec52-435f-ae58-017644bd9513_Name">
    <vt:lpwstr>0ee3c538-ec52-435f-ae58-017644bd9513</vt:lpwstr>
  </property>
  <property fmtid="{D5CDD505-2E9C-101B-9397-08002B2CF9AE}" pid="6" name="MSIP_Label_0ee3c538-ec52-435f-ae58-017644bd9513_SiteId">
    <vt:lpwstr>0cdcb198-8169-4b70-ba9f-da7e3ba700c2</vt:lpwstr>
  </property>
  <property fmtid="{D5CDD505-2E9C-101B-9397-08002B2CF9AE}" pid="7" name="MSIP_Label_0ee3c538-ec52-435f-ae58-017644bd9513_ActionId">
    <vt:lpwstr>6115243e-61a2-4ee8-aba3-37049c9afcdf</vt:lpwstr>
  </property>
  <property fmtid="{D5CDD505-2E9C-101B-9397-08002B2CF9AE}" pid="8" name="MSIP_Label_0ee3c538-ec52-435f-ae58-017644bd9513_ContentBits">
    <vt:lpwstr>0</vt:lpwstr>
  </property>
</Properties>
</file>