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12" r:id="rId4"/>
    <p:sldId id="289" r:id="rId5"/>
    <p:sldId id="304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E8B77-32B6-46EE-99F3-D43EF925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213F1F-3873-4FBE-9A50-89C317C16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EF16E-A272-4BB1-8C50-75F65A15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9A3C3-3B18-41C3-B331-CB6FAA4D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58DDA-F03E-425C-89A2-F1694AB4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5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F5C59-38F5-499E-B4BA-E4E57A19D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1D0337-C9AC-40D8-A9CD-8A63196FF7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3FC51-9406-45C3-97D0-F6272AEA6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86E54-F022-4FC6-B3F1-CC4287012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189F8-79AB-4877-B0DD-218354859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9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CC8047-B0EA-47EF-B30B-5E4D2E633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BCDF1D-E3F7-45F9-B5A9-B0AE87053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66A48-8AF2-4727-AD0A-9FC9D6BD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4EE1-5312-4B17-9EE8-1AFC7323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0854C-59FE-4A14-A3DB-AC99C791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7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84351-1639-4010-9196-4D9E1F24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83F7C-82F1-43D8-9CE0-CF0B78B24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894AC-DC72-4C23-A5B6-DD790C1D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8221A-5963-4200-A8B2-3C79A24B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A6645-7084-4191-9B1B-C1EB4977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6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00608-3B20-4D0F-A215-D4EC12468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FD2E5B-07F1-4DFB-A368-809858128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55DC6-3EAE-427A-8D66-2289D108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7C4B8-3705-43DB-AA39-7B492C09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A2396-C236-4410-A642-688C6EE32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9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F1C38-BBC5-4A8D-8782-374149ED6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E0ED9-CB23-486E-A78F-A72EDF026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7CACE0-863E-46BC-B35C-F7DEBABB3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6FA85-73AA-4914-8BE4-A4BCA9D6B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EF28B3-6D5F-4D0D-8832-AA4CB72F4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1275E-83CB-4EF9-AB6F-9AA4ED345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2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788D-B173-4F40-A90F-678B9E1E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3EB9C-E143-4DEF-A64E-7CBD7B165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1F556-C0D7-4E14-B3D8-ADA9639B7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D3F32-1644-4CB0-8086-F645D5AD0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66C67B-7EC5-4553-9818-D687244CB6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65327-F331-4BCC-A921-30D77DA24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9402B9-BDE7-4932-A59E-91A7190F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30B40-E916-41C1-9E2D-93336BC8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728F2-D79F-41DE-B941-CA72CB09C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15FFC-B636-44B3-A338-7386CB32C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DE19C-EA73-4B36-B85B-74AE07C4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F7630-9437-45ED-862B-8711F344E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1FDF6-A25D-4BC2-8E97-CC812A4E8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E49A6-D481-4854-9DCA-2EB66E074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596F4-0BD6-4CD9-96AD-5975371D7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5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48AB6-45AA-4994-9287-95167B880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C6291-C6E8-404A-A87A-AD894972C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1A035-6B4A-4AE8-AD91-806CFBCF63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779F2-3D94-42EE-8AF7-D6556734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E6DC39-3041-4C4A-8C20-C48F7D49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F653F-8BFF-4259-9627-7A4769A4F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8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D06C8-823D-40D5-85F4-989ED9E7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FFD42D-0C3C-4842-8E27-1D685A6628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0A018-EB75-4CB5-894F-53CF78AE4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91A26-4999-4A90-9C87-EE761949E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AC0FE-A77D-4251-8041-51FE7ADF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EEE08-A5EA-4E74-A445-4F5CF4A44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4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FCA7C-B0DD-45E2-B9F7-88407CEE3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00D9C-E5EB-4CF8-8CD1-54A2C1491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B8C42-E609-4A0C-87E4-A98F67E1F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9034-1549-4DC4-96F1-83E117A4D92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EB73C-DA20-46F4-B94D-97888806A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B40EF-CA6B-4194-8186-A03440B16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1FBA-C3A7-4A08-99A6-9F80E89AA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10C81-7397-46CA-856C-71704F8905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EXTRA CREDIT </a:t>
            </a:r>
            <a:r>
              <a:rPr lang="en-US" sz="4000" b="1" dirty="0">
                <a:highlight>
                  <a:srgbClr val="FFFF00"/>
                </a:highlight>
              </a:rPr>
              <a:t>(FORMATIVE GRADE)</a:t>
            </a:r>
            <a:br>
              <a:rPr lang="en-US" dirty="0"/>
            </a:br>
            <a:r>
              <a:rPr lang="en-US" dirty="0"/>
              <a:t>Olympic Standings </a:t>
            </a:r>
            <a:br>
              <a:rPr lang="en-US" dirty="0"/>
            </a:br>
            <a:r>
              <a:rPr lang="en-US" dirty="0"/>
              <a:t>(as of 4/23/21)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E74CA-4804-4F7C-B07B-128FF0ECC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this data to find the following:  </a:t>
            </a:r>
          </a:p>
          <a:p>
            <a:r>
              <a:rPr lang="en-US" dirty="0"/>
              <a:t>Mean, Median, Mode, and Range for each class AND all classes combined</a:t>
            </a:r>
          </a:p>
        </p:txBody>
      </p:sp>
    </p:spTree>
    <p:extLst>
      <p:ext uri="{BB962C8B-B14F-4D97-AF65-F5344CB8AC3E}">
        <p14:creationId xmlns:p14="http://schemas.microsoft.com/office/powerpoint/2010/main" val="376501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CFFD-1980-4924-A103-79AA8AE8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fill it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F376A-F3C0-4423-AE1A-08C927EC1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Class Period 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Mean = 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Median = 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 = 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Range = _________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this for the 3 class periods and ALL the classes combined</a:t>
            </a:r>
          </a:p>
        </p:txBody>
      </p:sp>
    </p:spTree>
    <p:extLst>
      <p:ext uri="{BB962C8B-B14F-4D97-AF65-F5344CB8AC3E}">
        <p14:creationId xmlns:p14="http://schemas.microsoft.com/office/powerpoint/2010/main" val="349027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00DD2A-B1AC-4914-BF83-B0C3D5A3B9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47895" y="1552545"/>
          <a:ext cx="7896209" cy="376047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886142">
                  <a:extLst>
                    <a:ext uri="{9D8B030D-6E8A-4147-A177-3AD203B41FA5}">
                      <a16:colId xmlns:a16="http://schemas.microsoft.com/office/drawing/2014/main" val="1352399696"/>
                    </a:ext>
                  </a:extLst>
                </a:gridCol>
                <a:gridCol w="2945625">
                  <a:extLst>
                    <a:ext uri="{9D8B030D-6E8A-4147-A177-3AD203B41FA5}">
                      <a16:colId xmlns:a16="http://schemas.microsoft.com/office/drawing/2014/main" val="4231397576"/>
                    </a:ext>
                  </a:extLst>
                </a:gridCol>
                <a:gridCol w="2032221">
                  <a:extLst>
                    <a:ext uri="{9D8B030D-6E8A-4147-A177-3AD203B41FA5}">
                      <a16:colId xmlns:a16="http://schemas.microsoft.com/office/drawing/2014/main" val="3779796298"/>
                    </a:ext>
                  </a:extLst>
                </a:gridCol>
                <a:gridCol w="2032221">
                  <a:extLst>
                    <a:ext uri="{9D8B030D-6E8A-4147-A177-3AD203B41FA5}">
                      <a16:colId xmlns:a16="http://schemas.microsoft.com/office/drawing/2014/main" val="4293602867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Rank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Team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Wins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Points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846385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Big Bread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9403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Dino </a:t>
                      </a:r>
                      <a:r>
                        <a:rPr lang="en-US" sz="3600" dirty="0" err="1">
                          <a:latin typeface="Gill Sans MT Condensed" panose="020B0506020104020203" pitchFamily="34" charset="0"/>
                        </a:rPr>
                        <a:t>Nuggies</a:t>
                      </a:r>
                      <a:endParaRPr lang="en-US" sz="36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43681"/>
                  </a:ext>
                </a:extLst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Power Puff Men</a:t>
                      </a:r>
                    </a:p>
                    <a:p>
                      <a:endParaRPr lang="en-US" sz="36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8587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4DCA644-1907-4F85-9D4F-3CC2B3C3299F}"/>
              </a:ext>
            </a:extLst>
          </p:cNvPr>
          <p:cNvSpPr txBox="1"/>
          <p:nvPr/>
        </p:nvSpPr>
        <p:spPr>
          <a:xfrm>
            <a:off x="4927142" y="349322"/>
            <a:ext cx="123303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Bodoni MT Black" panose="02070A03080606020203" pitchFamily="18" charset="0"/>
              </a:rPr>
              <a:t>1</a:t>
            </a:r>
            <a:r>
              <a:rPr lang="en-US" sz="6600" b="1" baseline="30000" dirty="0">
                <a:latin typeface="Bodoni MT Black" panose="02070A03080606020203" pitchFamily="18" charset="0"/>
              </a:rPr>
              <a:t>st</a:t>
            </a:r>
            <a:endParaRPr lang="en-US" sz="6600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57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00DD2A-B1AC-4914-BF83-B0C3D5A3B9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64427" y="579120"/>
          <a:ext cx="10746768" cy="5699760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923664">
                  <a:extLst>
                    <a:ext uri="{9D8B030D-6E8A-4147-A177-3AD203B41FA5}">
                      <a16:colId xmlns:a16="http://schemas.microsoft.com/office/drawing/2014/main" val="1352399696"/>
                    </a:ext>
                  </a:extLst>
                </a:gridCol>
                <a:gridCol w="4127660">
                  <a:extLst>
                    <a:ext uri="{9D8B030D-6E8A-4147-A177-3AD203B41FA5}">
                      <a16:colId xmlns:a16="http://schemas.microsoft.com/office/drawing/2014/main" val="4231397576"/>
                    </a:ext>
                  </a:extLst>
                </a:gridCol>
                <a:gridCol w="2847722">
                  <a:extLst>
                    <a:ext uri="{9D8B030D-6E8A-4147-A177-3AD203B41FA5}">
                      <a16:colId xmlns:a16="http://schemas.microsoft.com/office/drawing/2014/main" val="3779796298"/>
                    </a:ext>
                  </a:extLst>
                </a:gridCol>
                <a:gridCol w="2847722">
                  <a:extLst>
                    <a:ext uri="{9D8B030D-6E8A-4147-A177-3AD203B41FA5}">
                      <a16:colId xmlns:a16="http://schemas.microsoft.com/office/drawing/2014/main" val="4293602867"/>
                    </a:ext>
                  </a:extLst>
                </a:gridCol>
              </a:tblGrid>
              <a:tr h="556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Rank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Team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Wins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Points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846385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The Party Pigs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270275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MWE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9403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Smiley Faces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647114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Care Bears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185878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Gill Sans MT Condensed" panose="020B0506020104020203" pitchFamily="34" charset="0"/>
                        </a:rPr>
                        <a:t>TEAM!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Gill Sans MT" panose="020B0502020104020203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badi" panose="020B0604020104020204" pitchFamily="34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2561987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Spaghetti Noodles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089264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Silver Martens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9035831"/>
                  </a:ext>
                </a:extLst>
              </a:tr>
              <a:tr h="61530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Burnt Bread Boulevard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Gill Sans MT Condensed" panose="020B0506020104020203" pitchFamily="34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38335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E926F69-832B-46B9-B43A-F2367B49ABD5}"/>
              </a:ext>
            </a:extLst>
          </p:cNvPr>
          <p:cNvSpPr txBox="1"/>
          <p:nvPr/>
        </p:nvSpPr>
        <p:spPr>
          <a:xfrm>
            <a:off x="5083331" y="71920"/>
            <a:ext cx="1430485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Bodoni MT Black" panose="02070A03080606020203" pitchFamily="18" charset="0"/>
              </a:rPr>
              <a:t>3</a:t>
            </a:r>
            <a:r>
              <a:rPr lang="en-US" sz="6600" b="1" baseline="30000" dirty="0">
                <a:latin typeface="Bodoni MT Black" panose="02070A03080606020203" pitchFamily="18" charset="0"/>
              </a:rPr>
              <a:t>rd</a:t>
            </a:r>
            <a:endParaRPr lang="en-US" sz="6600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17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E3FF5A-29C9-4D6E-838E-D555E4D22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460724"/>
              </p:ext>
            </p:extLst>
          </p:nvPr>
        </p:nvGraphicFramePr>
        <p:xfrm>
          <a:off x="455427" y="0"/>
          <a:ext cx="10322163" cy="6915728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3904509">
                  <a:extLst>
                    <a:ext uri="{9D8B030D-6E8A-4147-A177-3AD203B41FA5}">
                      <a16:colId xmlns:a16="http://schemas.microsoft.com/office/drawing/2014/main" val="105874248"/>
                    </a:ext>
                  </a:extLst>
                </a:gridCol>
                <a:gridCol w="3296963">
                  <a:extLst>
                    <a:ext uri="{9D8B030D-6E8A-4147-A177-3AD203B41FA5}">
                      <a16:colId xmlns:a16="http://schemas.microsoft.com/office/drawing/2014/main" val="3439230050"/>
                    </a:ext>
                  </a:extLst>
                </a:gridCol>
                <a:gridCol w="3120691">
                  <a:extLst>
                    <a:ext uri="{9D8B030D-6E8A-4147-A177-3AD203B41FA5}">
                      <a16:colId xmlns:a16="http://schemas.microsoft.com/office/drawing/2014/main" val="4389124"/>
                    </a:ext>
                  </a:extLst>
                </a:gridCol>
              </a:tblGrid>
              <a:tr h="47297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ill Sans MT Condensed" panose="020B0506020104020203" pitchFamily="34" charset="0"/>
                        </a:rPr>
                        <a:t>Team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ill Sans MT Condensed" panose="020B0506020104020203" pitchFamily="34" charset="0"/>
                        </a:rPr>
                        <a:t>Wins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ill Sans MT Condensed" panose="020B0506020104020203" pitchFamily="34" charset="0"/>
                        </a:rPr>
                        <a:t>Points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098436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Bea!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09813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I-Ready is mosquito?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836757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Jordan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363628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Slob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051457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Gill Sans MT Condensed" panose="020B0506020104020203" pitchFamily="34" charset="0"/>
                        </a:rPr>
                        <a:t>Rofl the fish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123640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b="0" dirty="0">
                          <a:latin typeface="Gill Sans MT Condensed" panose="020B0506020104020203" pitchFamily="34" charset="0"/>
                        </a:rPr>
                        <a:t>Coy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920239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b="0" dirty="0" err="1">
                          <a:latin typeface="Gill Sans MT Condensed" panose="020B0506020104020203" pitchFamily="34" charset="0"/>
                        </a:rPr>
                        <a:t>ellapepper</a:t>
                      </a:r>
                      <a:r>
                        <a:rPr lang="en-US" sz="2400" b="0" dirty="0">
                          <a:latin typeface="Gill Sans MT Condensed" panose="020B0506020104020203" pitchFamily="34" charset="0"/>
                        </a:rPr>
                        <a:t>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555032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The Whale Army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93383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!𝔼ℍ𝕌𝕄𝔸ℕ!</a:t>
                      </a:r>
                      <a:endParaRPr lang="en-US" sz="20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19968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Squirrel Maniac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247653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Gill Sans MT Condensed" panose="020B0506020104020203" pitchFamily="34" charset="0"/>
                        </a:rPr>
                        <a:t>Oompas</a:t>
                      </a:r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 Loompas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976074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Gill Sans MT Condensed" panose="020B0506020104020203" pitchFamily="34" charset="0"/>
                        </a:rPr>
                        <a:t>Parker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441963"/>
                  </a:ext>
                </a:extLst>
              </a:tr>
              <a:tr h="407718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Gill Sans MT Condensed" panose="020B0506020104020203" pitchFamily="34" charset="0"/>
                        </a:rPr>
                        <a:t>YaaaaaaaaY</a:t>
                      </a:r>
                      <a:endParaRPr lang="en-US" sz="24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Gill Sans MT Condensed" panose="020B05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700" dirty="0">
                          <a:latin typeface="Gill Sans MT Condensed" panose="020B0506020104020203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8758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8C76694-5BF5-4445-B20C-5FBE925B78BB}"/>
              </a:ext>
            </a:extLst>
          </p:cNvPr>
          <p:cNvSpPr txBox="1"/>
          <p:nvPr/>
        </p:nvSpPr>
        <p:spPr>
          <a:xfrm>
            <a:off x="10854775" y="0"/>
            <a:ext cx="1337225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Bodoni MT Black" panose="02070A03080606020203" pitchFamily="18" charset="0"/>
              </a:rPr>
              <a:t>4</a:t>
            </a:r>
            <a:r>
              <a:rPr lang="en-US" sz="6600" b="1" baseline="30000" dirty="0">
                <a:latin typeface="Bodoni MT Black" panose="02070A03080606020203" pitchFamily="18" charset="0"/>
              </a:rPr>
              <a:t>th</a:t>
            </a:r>
            <a:endParaRPr lang="en-US" sz="6600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86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00DD2A-B1AC-4914-BF83-B0C3D5A3B9B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31520" y="1954366"/>
          <a:ext cx="10888360" cy="3957989"/>
        </p:xfrm>
        <a:graphic>
          <a:graphicData uri="http://schemas.openxmlformats.org/drawingml/2006/table">
            <a:tbl>
              <a:tblPr firstRow="1" bandRow="1">
                <a:effectLst>
                  <a:outerShdw blurRad="76200" dist="12700" dir="2700000" sy="-23000" kx="-8004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221932">
                  <a:extLst>
                    <a:ext uri="{9D8B030D-6E8A-4147-A177-3AD203B41FA5}">
                      <a16:colId xmlns:a16="http://schemas.microsoft.com/office/drawing/2014/main" val="1352399696"/>
                    </a:ext>
                  </a:extLst>
                </a:gridCol>
                <a:gridCol w="4061826">
                  <a:extLst>
                    <a:ext uri="{9D8B030D-6E8A-4147-A177-3AD203B41FA5}">
                      <a16:colId xmlns:a16="http://schemas.microsoft.com/office/drawing/2014/main" val="4231397576"/>
                    </a:ext>
                  </a:extLst>
                </a:gridCol>
                <a:gridCol w="2802301">
                  <a:extLst>
                    <a:ext uri="{9D8B030D-6E8A-4147-A177-3AD203B41FA5}">
                      <a16:colId xmlns:a16="http://schemas.microsoft.com/office/drawing/2014/main" val="3779796298"/>
                    </a:ext>
                  </a:extLst>
                </a:gridCol>
                <a:gridCol w="2802301">
                  <a:extLst>
                    <a:ext uri="{9D8B030D-6E8A-4147-A177-3AD203B41FA5}">
                      <a16:colId xmlns:a16="http://schemas.microsoft.com/office/drawing/2014/main" val="4293602867"/>
                    </a:ext>
                  </a:extLst>
                </a:gridCol>
              </a:tblGrid>
              <a:tr h="57380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Rank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Team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Wins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Points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846385"/>
                  </a:ext>
                </a:extLst>
              </a:tr>
              <a:tr h="6861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Gamer Gods (feat. Juicy Jack)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43681"/>
                  </a:ext>
                </a:extLst>
              </a:tr>
              <a:tr h="6861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Twinkle-Toed Teletubbies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333555"/>
                  </a:ext>
                </a:extLst>
              </a:tr>
              <a:tr h="6861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Bachelorettes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74376"/>
                  </a:ext>
                </a:extLst>
              </a:tr>
              <a:tr h="68616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Spaghetti Squad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835842"/>
                  </a:ext>
                </a:extLst>
              </a:tr>
              <a:tr h="6342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MT Condensed" panose="020B0506020104020203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>
                          <a:latin typeface="Gill Sans Nova Cond" panose="020B0606020104020203" pitchFamily="34" charset="0"/>
                        </a:rPr>
                        <a:t>Old Man Campbells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Nova Cond" panose="020B0606020104020203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Gill Sans Nova Cond" panose="020B0606020104020203" pitchFamily="34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0358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767EA13-353A-4D10-AD95-1702EA934782}"/>
              </a:ext>
            </a:extLst>
          </p:cNvPr>
          <p:cNvSpPr txBox="1"/>
          <p:nvPr/>
        </p:nvSpPr>
        <p:spPr>
          <a:xfrm>
            <a:off x="4875047" y="349322"/>
            <a:ext cx="1337225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>
                <a:latin typeface="Bodoni MT Black" panose="02070A03080606020203" pitchFamily="18" charset="0"/>
              </a:rPr>
              <a:t>6</a:t>
            </a:r>
            <a:r>
              <a:rPr lang="en-US" sz="6600" b="1" baseline="30000" dirty="0">
                <a:latin typeface="Bodoni MT Black" panose="02070A03080606020203" pitchFamily="18" charset="0"/>
              </a:rPr>
              <a:t>th</a:t>
            </a:r>
            <a:endParaRPr lang="en-US" sz="6600" b="1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95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225</Words>
  <Application>Microsoft Office PowerPoint</Application>
  <PresentationFormat>Widescreen</PresentationFormat>
  <Paragraphs>125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Abadi</vt:lpstr>
      <vt:lpstr>Arial</vt:lpstr>
      <vt:lpstr>Bodoni MT Black</vt:lpstr>
      <vt:lpstr>Calibri</vt:lpstr>
      <vt:lpstr>Calibri Light</vt:lpstr>
      <vt:lpstr>Gill Sans MT</vt:lpstr>
      <vt:lpstr>Gill Sans MT Condensed</vt:lpstr>
      <vt:lpstr>Gill Sans Nova Cond</vt:lpstr>
      <vt:lpstr>Office Theme</vt:lpstr>
      <vt:lpstr>EXTRA CREDIT (FORMATIVE GRADE) Olympic Standings  (as of 4/23/21)</vt:lpstr>
      <vt:lpstr>How to fill it out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Olympic Standings  (as of 4/23/21)</dc:title>
  <dc:creator>Campbell, Bradley E</dc:creator>
  <cp:lastModifiedBy>Campbell, Bradley E</cp:lastModifiedBy>
  <cp:revision>2</cp:revision>
  <dcterms:created xsi:type="dcterms:W3CDTF">2021-04-23T12:50:53Z</dcterms:created>
  <dcterms:modified xsi:type="dcterms:W3CDTF">2021-04-23T13:10:15Z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ee3c538-ec52-435f-ae58-017644bd9513_Enabled">
    <vt:lpwstr>true</vt:lpwstr>
  </property>
  <property fmtid="{D5CDD505-2E9C-101B-9397-08002B2CF9AE}" pid="3" name="MSIP_Label_0ee3c538-ec52-435f-ae58-017644bd9513_SetDate">
    <vt:lpwstr>2021-04-23T12:50:53Z</vt:lpwstr>
  </property>
  <property fmtid="{D5CDD505-2E9C-101B-9397-08002B2CF9AE}" pid="4" name="MSIP_Label_0ee3c538-ec52-435f-ae58-017644bd9513_Method">
    <vt:lpwstr>Standard</vt:lpwstr>
  </property>
  <property fmtid="{D5CDD505-2E9C-101B-9397-08002B2CF9AE}" pid="5" name="MSIP_Label_0ee3c538-ec52-435f-ae58-017644bd9513_Name">
    <vt:lpwstr>0ee3c538-ec52-435f-ae58-017644bd9513</vt:lpwstr>
  </property>
  <property fmtid="{D5CDD505-2E9C-101B-9397-08002B2CF9AE}" pid="6" name="MSIP_Label_0ee3c538-ec52-435f-ae58-017644bd9513_SiteId">
    <vt:lpwstr>0cdcb198-8169-4b70-ba9f-da7e3ba700c2</vt:lpwstr>
  </property>
  <property fmtid="{D5CDD505-2E9C-101B-9397-08002B2CF9AE}" pid="7" name="MSIP_Label_0ee3c538-ec52-435f-ae58-017644bd9513_ActionId">
    <vt:lpwstr>9431f8fb-9b8e-4702-b229-e84eca0b91e4</vt:lpwstr>
  </property>
  <property fmtid="{D5CDD505-2E9C-101B-9397-08002B2CF9AE}" pid="8" name="MSIP_Label_0ee3c538-ec52-435f-ae58-017644bd9513_ContentBits">
    <vt:lpwstr>0</vt:lpwstr>
  </property>
</Properties>
</file>