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76" r:id="rId5"/>
    <p:sldId id="257" r:id="rId6"/>
    <p:sldId id="272" r:id="rId7"/>
    <p:sldId id="261" r:id="rId8"/>
    <p:sldId id="271" r:id="rId9"/>
    <p:sldId id="278" r:id="rId10"/>
    <p:sldId id="277" r:id="rId11"/>
    <p:sldId id="279" r:id="rId12"/>
    <p:sldId id="26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DA"/>
    <a:srgbClr val="00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03:42:43.5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0 321,'1061'0,"-1032"1,0 2,-1 2,47 12,-40-8,62 7,80-13,-116-4,-51 0,1-1,-1 0,1 0,-1-1,0 0,0-1,9-5,-5 3,0 1,24-6,0 6,1 1,0 2,53 5,-9 0,-10-2,91-3,-100-11,-48 9,1 0,20-1,265 3,-155 4,462-2,-588-2,1 0,-1-2,1 0,30-11,-29 8,0 1,1 1,32-3,259 6,-153 4,4124-2,-4266-1,-1-1,32-7,14-2,19-4,-61 10,1 1,34-2,-3 3,64-10,-15 1,-66 9,0-1,58-16,178-63,-247 76,1 1,0 1,49-2,89 9,-64 1,-7-2,113-3,-144-11,-48 9,0 0,21-1,265 3,-155 4,1072-3,-1178 4,1 1,73 17,-74-11,0-3,78 5,-41-14,-40 0,-1 1,1 3,58 8,-55-2,0-3,45 1,84-7,-57-1,-29 1,94 3,-159 0,28 9,-31-7,1-1,19 2,1-2,-6-2,-1 1,40 10,125 19,-110-26,-61-4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CC70-9696-4241-AAA7-8A9010C64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4331B-E5AC-458A-89DB-339B542FE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3945-11C9-4FCA-99E6-EE377A42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4B8F-5A3B-43AD-9805-072DD177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5076-5306-46B1-B4E6-902B2B39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2C4E-591D-436F-AC3D-0A9FFB66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5F9FC-88ED-46BC-A0EA-2A089B511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A19D7-52A9-4409-82F8-AF64F98A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5507-5555-4B70-A7A8-A91647F1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6C653-188E-4404-860A-583A31BD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7765F-DEE8-4F53-8951-87A6DEBCD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5AA7E-1530-4DB6-A7F3-2D8B091EA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EF8E1-D010-42AB-B75B-01B02856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33C3-BE52-45FE-BEFC-540688C6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A6894-82B3-4FF4-8BBB-BD21A7CB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955C-94F2-41A3-A87C-1DCA3905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9CC7-04FB-4736-BC24-A296FCABD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AECF-DF56-40D2-9BFF-807BB787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11FF-7379-4378-AC07-556ED75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1085A-89C8-43B3-81C1-3B1F0EEE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1E8E-84A6-4028-912B-282ABD58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113A8-A0CF-4A44-B074-1F9E1761C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B731B-9EBA-46AC-8A4D-F3580101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6186E-C5AF-41F5-837C-5E3E471F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D14A0-16F9-49CA-90D3-86BE09D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9BCB-DD9F-4D73-8A92-491B152E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79B6-F210-4C28-BDFC-48E0F731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EC5B-2976-4B08-8786-472AA71D8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0D88C-41ED-4B44-B092-6ADA3ECC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CB79A-13BA-4227-BE1B-FC4DD15E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96A31-69A7-42AB-922F-7084FF3D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D3FD-CBB3-4F62-AB5D-78ED23A7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E63F-B0C3-4405-84EA-6D954491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753B8-C38D-43B7-BD0B-B649251DB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94F9D-2501-45B5-B981-E669F2D4B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89A3C-172D-4B94-A26F-097073ED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2649E-57BE-4C8F-B197-FB25D365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32BDC-6EF2-4E15-A96F-B50A6D3C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FEB7D-BE90-4CFF-8FE6-2E12FF1C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8AB-5651-4A19-9175-DA0AB9A5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B5C88-BDC7-462E-B2E3-9ACB5735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43D5D-06A5-4339-9375-6BACD585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1FD34-1797-4700-8AF0-49DE6D3D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336C9-68EB-4BE6-A009-498E92F8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866A3-6D98-47BB-B55B-5BE18BCD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19F43-A6E3-49A4-92C1-0C1DD6D8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1055-155B-42C3-81A2-548C7C33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900C-A43B-4181-90CB-E8C42F2F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8921D-EAC2-431B-A2E2-3F33A4F7D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E478-5599-4949-BAE0-9F9F6BA7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1636-1955-47FB-B3D4-DD8813A0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A32DA-7EF4-4DBC-AC53-F2EF82B3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5018-8D4C-4C9F-9C0A-8E70ED26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D6AB5-4230-432C-B26A-852533842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0485A-848A-41D4-BCD4-3DBAA52AA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C35E1-2C1E-401E-BE05-2D4111C1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B9610-8B6E-4054-83C9-154636CF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D832-5B66-4FB8-AB51-BDF854DC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684EA-DE1A-4207-A691-18B835CE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9DE5F-2722-42F5-8C63-29E160CD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D7A1-F688-41BA-85D6-4E8F089E0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4FDC-B480-4A10-A481-57C0596D8EDE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56A6-2C42-4724-AF36-85A9BC99F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23B91-EECA-4FDE-AF76-7423E855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F34A-5850-4920-A1D1-37BF5B8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84A7D50-A30F-4B60-9505-3561AD58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4" b="97340" l="3082" r="99205">
                        <a14:foregroundMark x1="98410" y1="95479" x2="92644" y2="78457"/>
                        <a14:foregroundMark x1="92644" y1="78457" x2="89165" y2="72473"/>
                        <a14:foregroundMark x1="89165" y1="72473" x2="80888" y2="69042"/>
                        <a14:foregroundMark x1="69428" y1="61596" x2="67793" y2="59309"/>
                        <a14:foregroundMark x1="67793" y1="59309" x2="66203" y2="51995"/>
                        <a14:foregroundMark x1="66487" y1="50180" x2="72366" y2="12633"/>
                        <a14:foregroundMark x1="64866" y1="60532" x2="66413" y2="50654"/>
                        <a14:foregroundMark x1="66203" y1="51995" x2="66439" y2="50488"/>
                        <a14:foregroundMark x1="72366" y1="12633" x2="68588" y2="6915"/>
                        <a14:foregroundMark x1="68588" y1="6915" x2="45527" y2="1463"/>
                        <a14:foregroundMark x1="45527" y1="1463" x2="30915" y2="4521"/>
                        <a14:foregroundMark x1="30915" y1="4521" x2="12127" y2="13431"/>
                        <a14:foregroundMark x1="12127" y1="13431" x2="7753" y2="22473"/>
                        <a14:foregroundMark x1="7753" y1="22473" x2="5567" y2="32580"/>
                        <a14:foregroundMark x1="5567" y1="32580" x2="8748" y2="81117"/>
                        <a14:foregroundMark x1="8748" y1="81117" x2="12525" y2="88830"/>
                        <a14:foregroundMark x1="12525" y1="88830" x2="24652" y2="98670"/>
                        <a14:foregroundMark x1="24652" y1="98670" x2="67097" y2="98404"/>
                        <a14:foregroundMark x1="67097" y1="98404" x2="72863" y2="95346"/>
                        <a14:foregroundMark x1="72863" y1="95346" x2="87972" y2="97739"/>
                        <a14:foregroundMark x1="87972" y1="97739" x2="99205" y2="96011"/>
                        <a14:foregroundMark x1="16203" y1="99734" x2="6262" y2="91223"/>
                        <a14:foregroundMark x1="6262" y1="91223" x2="4771" y2="84574"/>
                        <a14:foregroundMark x1="4771" y1="84574" x2="10040" y2="79787"/>
                        <a14:foregroundMark x1="7952" y1="73005" x2="1093" y2="50532"/>
                        <a14:foregroundMark x1="1093" y1="50532" x2="3082" y2="35106"/>
                        <a14:foregroundMark x1="3082" y1="35106" x2="7356" y2="29122"/>
                        <a14:foregroundMark x1="7356" y1="29122" x2="9443" y2="28457"/>
                        <a14:foregroundMark x1="67097" y1="15957" x2="66700" y2="7713"/>
                        <a14:foregroundMark x1="66700" y1="7713" x2="60835" y2="3723"/>
                        <a14:foregroundMark x1="60835" y1="3723" x2="41451" y2="2394"/>
                        <a14:foregroundMark x1="41451" y1="2394" x2="29622" y2="11569"/>
                        <a14:foregroundMark x1="29622" y1="11569" x2="23260" y2="14096"/>
                        <a14:foregroundMark x1="23260" y1="14096" x2="18986" y2="20612"/>
                        <a14:foregroundMark x1="18986" y1="20612" x2="16899" y2="28457"/>
                        <a14:foregroundMark x1="16899" y1="28457" x2="21173" y2="35505"/>
                        <a14:foregroundMark x1="21173" y1="35505" x2="29821" y2="35505"/>
                        <a14:foregroundMark x1="29821" y1="35505" x2="61133" y2="20745"/>
                        <a14:foregroundMark x1="61133" y1="20745" x2="65507" y2="16622"/>
                        <a14:foregroundMark x1="65507" y1="16622" x2="66899" y2="13431"/>
                        <a14:backgroundMark x1="98211" y1="73803" x2="94036" y2="68617"/>
                        <a14:backgroundMark x1="94036" y1="68617" x2="83400" y2="66223"/>
                        <a14:backgroundMark x1="83400" y1="66223" x2="72763" y2="66090"/>
                        <a14:backgroundMark x1="72763" y1="66090" x2="67495" y2="62633"/>
                        <a14:backgroundMark x1="67495" y1="62633" x2="65905" y2="55718"/>
                        <a14:backgroundMark x1="65905" y1="55718" x2="66899" y2="48670"/>
                        <a14:backgroundMark x1="66899" y1="48670" x2="73260" y2="28723"/>
                        <a14:backgroundMark x1="73260" y1="28723" x2="72763" y2="21543"/>
                        <a14:backgroundMark x1="72763" y1="21543" x2="76143" y2="16090"/>
                        <a14:backgroundMark x1="76143" y1="16090" x2="84592" y2="15824"/>
                        <a14:backgroundMark x1="84592" y1="15824" x2="96918" y2="19947"/>
                        <a14:backgroundMark x1="96918" y1="19947" x2="99702" y2="28590"/>
                        <a14:backgroundMark x1="99702" y1="28590" x2="98310" y2="74069"/>
                        <a14:backgroundMark x1="98310" y1="74069" x2="98310" y2="74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8" y="0"/>
            <a:ext cx="917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107613-DD48-42F1-B948-4BD8ECB29759}"/>
              </a:ext>
            </a:extLst>
          </p:cNvPr>
          <p:cNvSpPr/>
          <p:nvPr/>
        </p:nvSpPr>
        <p:spPr>
          <a:xfrm>
            <a:off x="8067675" y="1152525"/>
            <a:ext cx="3390900" cy="344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95390-6BD9-42B6-94CE-071D3A4230B3}"/>
              </a:ext>
            </a:extLst>
          </p:cNvPr>
          <p:cNvSpPr/>
          <p:nvPr/>
        </p:nvSpPr>
        <p:spPr>
          <a:xfrm>
            <a:off x="7534275" y="2876550"/>
            <a:ext cx="339090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pecial Angle Pairs Mini Posters SOL(2016) 8.5 | Teaching geometry, Math  geometry, Angle pairs">
            <a:extLst>
              <a:ext uri="{FF2B5EF4-FFF2-40B4-BE49-F238E27FC236}">
                <a16:creationId xmlns:a16="http://schemas.microsoft.com/office/drawing/2014/main" id="{3B9BF95D-2957-4DEF-9140-73F72BB9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24849"/>
            <a:ext cx="3581400" cy="46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right acute obtuse">
            <a:extLst>
              <a:ext uri="{FF2B5EF4-FFF2-40B4-BE49-F238E27FC236}">
                <a16:creationId xmlns:a16="http://schemas.microsoft.com/office/drawing/2014/main" id="{546825DC-57A5-4A00-A072-90909C5E6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2457098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EA9D-0414-4D8C-B1CF-FB81E4B4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280" y="104140"/>
            <a:ext cx="6832600" cy="10636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atin typeface="Gill Sans Nova Cond" panose="020B0606020104020203" pitchFamily="34" charset="0"/>
              </a:rPr>
              <a:t>Name the Angles (answers on next page)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6886D8-EE2C-4A5F-B6D3-0A39EFB53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6" y="1283914"/>
            <a:ext cx="9414664" cy="54661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4551D1-CED1-4755-B3E3-F1EA103BD494}"/>
              </a:ext>
            </a:extLst>
          </p:cNvPr>
          <p:cNvSpPr txBox="1">
            <a:spLocks/>
          </p:cNvSpPr>
          <p:nvPr/>
        </p:nvSpPr>
        <p:spPr>
          <a:xfrm>
            <a:off x="1081886" y="104140"/>
            <a:ext cx="9414664" cy="1063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Gill Sans Nova Cond" panose="020B0606020104020203" pitchFamily="34" charset="0"/>
              </a:rPr>
              <a:t>Name the Angle Pair </a:t>
            </a:r>
            <a:r>
              <a:rPr lang="en-US">
                <a:solidFill>
                  <a:srgbClr val="FFFF00"/>
                </a:solidFill>
                <a:latin typeface="Gill Sans Nova Cond" panose="020B0606020104020203" pitchFamily="34" charset="0"/>
              </a:rPr>
              <a:t>A+B </a:t>
            </a:r>
            <a:r>
              <a:rPr lang="en-US">
                <a:latin typeface="Gill Sans Nova Cond" panose="020B0606020104020203" pitchFamily="34" charset="0"/>
              </a:rPr>
              <a:t>(answers on next page)</a:t>
            </a:r>
            <a:endParaRPr lang="en-US" dirty="0">
              <a:latin typeface="Gill Sans Nova Con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8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EA9D-0414-4D8C-B1CF-FB81E4B4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86" y="104140"/>
            <a:ext cx="9189874" cy="10636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Gill Sans Nova Cond" panose="020B0606020104020203" pitchFamily="34" charset="0"/>
              </a:rPr>
              <a:t>Name the Angle Pair </a:t>
            </a:r>
            <a:r>
              <a:rPr lang="en-US" dirty="0">
                <a:solidFill>
                  <a:srgbClr val="FFFF00"/>
                </a:solidFill>
                <a:latin typeface="Gill Sans Nova Cond" panose="020B0606020104020203" pitchFamily="34" charset="0"/>
              </a:rPr>
              <a:t>A+B </a:t>
            </a:r>
            <a:r>
              <a:rPr lang="en-US" dirty="0">
                <a:latin typeface="Gill Sans Nova Cond" panose="020B0606020104020203" pitchFamily="34" charset="0"/>
              </a:rPr>
              <a:t>(answers on next page)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6886D8-EE2C-4A5F-B6D3-0A39EFB53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86" y="1283914"/>
            <a:ext cx="9414664" cy="5466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66B9DE-653F-46BC-A16C-31BDEAC8605F}"/>
              </a:ext>
            </a:extLst>
          </p:cNvPr>
          <p:cNvSpPr txBox="1"/>
          <p:nvPr/>
        </p:nvSpPr>
        <p:spPr>
          <a:xfrm>
            <a:off x="2126230" y="305966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vertical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7EE7D-F643-4182-8BB1-6DD5055567C2}"/>
              </a:ext>
            </a:extLst>
          </p:cNvPr>
          <p:cNvSpPr txBox="1"/>
          <p:nvPr/>
        </p:nvSpPr>
        <p:spPr>
          <a:xfrm>
            <a:off x="2126229" y="592478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vertical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26226-FA99-48F8-A74D-44A299E85B47}"/>
              </a:ext>
            </a:extLst>
          </p:cNvPr>
          <p:cNvSpPr txBox="1"/>
          <p:nvPr/>
        </p:nvSpPr>
        <p:spPr>
          <a:xfrm>
            <a:off x="4985953" y="2875001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Supplementary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Adjacent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8FDCB-4FA8-4681-85A8-7D1D6DA91536}"/>
              </a:ext>
            </a:extLst>
          </p:cNvPr>
          <p:cNvSpPr txBox="1"/>
          <p:nvPr/>
        </p:nvSpPr>
        <p:spPr>
          <a:xfrm>
            <a:off x="5067233" y="5740121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Supplementary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Adjacent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0D62C-B820-4136-96AE-B6CDD9038F9A}"/>
              </a:ext>
            </a:extLst>
          </p:cNvPr>
          <p:cNvSpPr txBox="1"/>
          <p:nvPr/>
        </p:nvSpPr>
        <p:spPr>
          <a:xfrm>
            <a:off x="8033579" y="3013501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Complementary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Adjacent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69118-CB2A-4D88-9006-E0DD0B5371CC}"/>
              </a:ext>
            </a:extLst>
          </p:cNvPr>
          <p:cNvSpPr txBox="1"/>
          <p:nvPr/>
        </p:nvSpPr>
        <p:spPr>
          <a:xfrm>
            <a:off x="8033578" y="5970954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Complementary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Adjacent</a:t>
            </a:r>
          </a:p>
        </p:txBody>
      </p:sp>
    </p:spTree>
    <p:extLst>
      <p:ext uri="{BB962C8B-B14F-4D97-AF65-F5344CB8AC3E}">
        <p14:creationId xmlns:p14="http://schemas.microsoft.com/office/powerpoint/2010/main" val="374385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3951F-AFAE-4C5B-B414-88CC7D07A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619" b="42067"/>
          <a:stretch/>
        </p:blipFill>
        <p:spPr>
          <a:xfrm>
            <a:off x="100013" y="44316"/>
            <a:ext cx="4991270" cy="1460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CFC19-4FD1-40E2-8A01-C9BA3F0C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87" y="5136354"/>
            <a:ext cx="3767138" cy="1576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F1CC3-0A58-4063-8583-7754A535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528" y="5152863"/>
            <a:ext cx="4881562" cy="1560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D479B5-CB88-4367-BDC7-31FF6AB5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058" y="2167481"/>
            <a:ext cx="6093942" cy="1156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0D4A5-F60F-45CD-A87E-0DE400D3A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087" y="44317"/>
            <a:ext cx="6173003" cy="2013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A72DF-0D8E-4F7D-AEB4-02C9AD602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037" y="3730093"/>
            <a:ext cx="5267325" cy="1016902"/>
          </a:xfrm>
          <a:prstGeom prst="rect">
            <a:avLst/>
          </a:prstGeom>
        </p:spPr>
      </p:pic>
      <p:pic>
        <p:nvPicPr>
          <p:cNvPr id="14" name="Picture 2" descr="Image result for vertical adjacent angles">
            <a:extLst>
              <a:ext uri="{FF2B5EF4-FFF2-40B4-BE49-F238E27FC236}">
                <a16:creationId xmlns:a16="http://schemas.microsoft.com/office/drawing/2014/main" id="{05B7B6CF-B9F9-4F97-9263-209F628C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3586297"/>
            <a:ext cx="2468952" cy="31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FA948-3C8E-4A65-A94C-635B3AC94A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704"/>
          <a:stretch/>
        </p:blipFill>
        <p:spPr>
          <a:xfrm>
            <a:off x="253728" y="1721647"/>
            <a:ext cx="3325502" cy="14606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FA825DE-6E67-44ED-B3D7-10C34BA3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34" y="3578968"/>
            <a:ext cx="3439133" cy="79999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Gill Sans Nova Cond" panose="020B0606020104020203" pitchFamily="34" charset="0"/>
              </a:rPr>
              <a:t>answers on next page</a:t>
            </a:r>
          </a:p>
        </p:txBody>
      </p:sp>
    </p:spTree>
    <p:extLst>
      <p:ext uri="{BB962C8B-B14F-4D97-AF65-F5344CB8AC3E}">
        <p14:creationId xmlns:p14="http://schemas.microsoft.com/office/powerpoint/2010/main" val="213113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3951F-AFAE-4C5B-B414-88CC7D07A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619" b="42067"/>
          <a:stretch/>
        </p:blipFill>
        <p:spPr>
          <a:xfrm>
            <a:off x="100013" y="44316"/>
            <a:ext cx="4991270" cy="1460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CFC19-4FD1-40E2-8A01-C9BA3F0C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87" y="5136354"/>
            <a:ext cx="3767138" cy="1576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F1CC3-0A58-4063-8583-7754A535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528" y="5152863"/>
            <a:ext cx="4881562" cy="1560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D479B5-CB88-4367-BDC7-31FF6AB5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058" y="2167481"/>
            <a:ext cx="6093942" cy="1156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0D4A5-F60F-45CD-A87E-0DE400D3A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087" y="44317"/>
            <a:ext cx="6173003" cy="2013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A72DF-0D8E-4F7D-AEB4-02C9AD602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037" y="3730093"/>
            <a:ext cx="5267325" cy="1016902"/>
          </a:xfrm>
          <a:prstGeom prst="rect">
            <a:avLst/>
          </a:prstGeom>
        </p:spPr>
      </p:pic>
      <p:pic>
        <p:nvPicPr>
          <p:cNvPr id="14" name="Picture 2" descr="Image result for vertical adjacent angles">
            <a:extLst>
              <a:ext uri="{FF2B5EF4-FFF2-40B4-BE49-F238E27FC236}">
                <a16:creationId xmlns:a16="http://schemas.microsoft.com/office/drawing/2014/main" id="{05B7B6CF-B9F9-4F97-9263-209F628C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3586297"/>
            <a:ext cx="2468952" cy="31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FA948-3C8E-4A65-A94C-635B3AC94A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704"/>
          <a:stretch/>
        </p:blipFill>
        <p:spPr>
          <a:xfrm>
            <a:off x="538865" y="1811642"/>
            <a:ext cx="3325502" cy="14606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FA825DE-6E67-44ED-B3D7-10C34BA3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34" y="3578968"/>
            <a:ext cx="3439133" cy="79999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Gill Sans Nova Cond" panose="020B0606020104020203" pitchFamily="34" charset="0"/>
              </a:rPr>
              <a:t>ANSWERS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25438-3E9D-41DA-9FDD-1840E96377A0}"/>
              </a:ext>
            </a:extLst>
          </p:cNvPr>
          <p:cNvSpPr txBox="1"/>
          <p:nvPr/>
        </p:nvSpPr>
        <p:spPr>
          <a:xfrm>
            <a:off x="2595648" y="2768622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X = 18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E8BC5-527B-4C7F-AE70-621CDF226F44}"/>
              </a:ext>
            </a:extLst>
          </p:cNvPr>
          <p:cNvSpPr txBox="1"/>
          <p:nvPr/>
        </p:nvSpPr>
        <p:spPr>
          <a:xfrm>
            <a:off x="3532205" y="31296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X = 118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F23655-0F97-434C-99D3-2E13062B4F79}"/>
              </a:ext>
            </a:extLst>
          </p:cNvPr>
          <p:cNvSpPr txBox="1"/>
          <p:nvPr/>
        </p:nvSpPr>
        <p:spPr>
          <a:xfrm>
            <a:off x="1554730" y="5702040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X = 50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C535E-E422-42EC-8A7A-7C5C6DE94A03}"/>
              </a:ext>
            </a:extLst>
          </p:cNvPr>
          <p:cNvSpPr txBox="1"/>
          <p:nvPr/>
        </p:nvSpPr>
        <p:spPr>
          <a:xfrm>
            <a:off x="7488805" y="5702040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X = 20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03AB-398B-4655-AE2F-4194FA6D26FB}"/>
              </a:ext>
            </a:extLst>
          </p:cNvPr>
          <p:cNvSpPr txBox="1"/>
          <p:nvPr/>
        </p:nvSpPr>
        <p:spPr>
          <a:xfrm>
            <a:off x="8783887" y="2541958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Vertical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166BA-AB2C-4A1D-A5C3-F459527689E8}"/>
              </a:ext>
            </a:extLst>
          </p:cNvPr>
          <p:cNvSpPr txBox="1"/>
          <p:nvPr/>
        </p:nvSpPr>
        <p:spPr>
          <a:xfrm>
            <a:off x="8960217" y="791497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Angles 1 and 3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F3E849-C5B9-441A-8B41-BBDAEA622CC1}"/>
              </a:ext>
            </a:extLst>
          </p:cNvPr>
          <p:cNvSpPr txBox="1"/>
          <p:nvPr/>
        </p:nvSpPr>
        <p:spPr>
          <a:xfrm>
            <a:off x="4159617" y="6251218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Angle BFA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F42386-0080-4D3D-B6BD-B2E67A62F683}"/>
              </a:ext>
            </a:extLst>
          </p:cNvPr>
          <p:cNvSpPr txBox="1"/>
          <p:nvPr/>
        </p:nvSpPr>
        <p:spPr>
          <a:xfrm>
            <a:off x="6818894" y="4307925"/>
            <a:ext cx="45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Rockwell Nova Cond" panose="02060506020205020403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3750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adjacent angles definition">
            <a:extLst>
              <a:ext uri="{FF2B5EF4-FFF2-40B4-BE49-F238E27FC236}">
                <a16:creationId xmlns:a16="http://schemas.microsoft.com/office/drawing/2014/main" id="{D83F9F5E-CFCB-4888-A7FC-8EB593E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9812" r="11415" b="14231"/>
          <a:stretch/>
        </p:blipFill>
        <p:spPr bwMode="auto">
          <a:xfrm>
            <a:off x="2990851" y="3233412"/>
            <a:ext cx="3533775" cy="269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Image result for adjacent angles definition">
            <a:extLst>
              <a:ext uri="{FF2B5EF4-FFF2-40B4-BE49-F238E27FC236}">
                <a16:creationId xmlns:a16="http://schemas.microsoft.com/office/drawing/2014/main" id="{52E003BA-2F24-4112-B2A7-C98A4922A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r="21437"/>
          <a:stretch/>
        </p:blipFill>
        <p:spPr bwMode="auto">
          <a:xfrm>
            <a:off x="21432" y="2654992"/>
            <a:ext cx="2947987" cy="192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pecial Angle Pairs Mini Posters SOL(2016) 8.5 | TpT">
            <a:extLst>
              <a:ext uri="{FF2B5EF4-FFF2-40B4-BE49-F238E27FC236}">
                <a16:creationId xmlns:a16="http://schemas.microsoft.com/office/drawing/2014/main" id="{B7CA4063-8038-4198-979C-9852981F7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64"/>
          <a:stretch/>
        </p:blipFill>
        <p:spPr bwMode="auto">
          <a:xfrm>
            <a:off x="0" y="4581525"/>
            <a:ext cx="3533775" cy="235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445B2-828D-483E-B6E5-3AD8DFE26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76" y="164120"/>
            <a:ext cx="8195937" cy="2112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Adjacent Angles - Definition and Examples - Cuemath">
            <a:extLst>
              <a:ext uri="{FF2B5EF4-FFF2-40B4-BE49-F238E27FC236}">
                <a16:creationId xmlns:a16="http://schemas.microsoft.com/office/drawing/2014/main" id="{017FE0FB-AE32-4BB4-AF31-B08D635C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67023"/>
            <a:ext cx="5486400" cy="45711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3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ertical angles">
            <a:extLst>
              <a:ext uri="{FF2B5EF4-FFF2-40B4-BE49-F238E27FC236}">
                <a16:creationId xmlns:a16="http://schemas.microsoft.com/office/drawing/2014/main" id="{3F173ECE-85CB-41EF-AD65-7C1E0F3A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" y="3555941"/>
            <a:ext cx="4181475" cy="3186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irs Of Angles (video lessons, examples and solutions)">
            <a:extLst>
              <a:ext uri="{FF2B5EF4-FFF2-40B4-BE49-F238E27FC236}">
                <a16:creationId xmlns:a16="http://schemas.microsoft.com/office/drawing/2014/main" id="{838F269F-CE3D-4116-B244-093DEA29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24" y="3325422"/>
            <a:ext cx="7497984" cy="3416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EA3C4-4B59-4DED-8A05-E48C5E41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45" y="89400"/>
            <a:ext cx="7236358" cy="234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Vertical Angles Definition Geometry">
            <a:extLst>
              <a:ext uri="{FF2B5EF4-FFF2-40B4-BE49-F238E27FC236}">
                <a16:creationId xmlns:a16="http://schemas.microsoft.com/office/drawing/2014/main" id="{4110CCAE-DF63-4E62-B4CB-E5F08FE88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13889" r="8828" b="16111"/>
          <a:stretch/>
        </p:blipFill>
        <p:spPr bwMode="auto">
          <a:xfrm>
            <a:off x="445597" y="1575617"/>
            <a:ext cx="3555480" cy="172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C91B-B6E4-47F3-97BB-055E9058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2194"/>
            <a:ext cx="11979667" cy="1530850"/>
          </a:xfrm>
        </p:spPr>
        <p:txBody>
          <a:bodyPr/>
          <a:lstStyle/>
          <a:p>
            <a:pPr algn="ctr"/>
            <a:r>
              <a:rPr lang="en-US" b="1" dirty="0"/>
              <a:t>Vertical angles will </a:t>
            </a:r>
            <a:r>
              <a:rPr lang="en-US" b="1" u="sng" dirty="0">
                <a:highlight>
                  <a:srgbClr val="FFFF00"/>
                </a:highlight>
              </a:rPr>
              <a:t>ALWAYS</a:t>
            </a:r>
            <a:r>
              <a:rPr lang="en-US" b="1" dirty="0"/>
              <a:t> equal 180 degrees.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8D71-DB96-46A8-8912-EBAFDBAF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14" y="4363905"/>
            <a:ext cx="5258485" cy="18130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BB449-FA9E-41BE-9FC3-159E9BE1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" t="26619" r="-1354" b="-4832"/>
          <a:stretch/>
        </p:blipFill>
        <p:spPr>
          <a:xfrm>
            <a:off x="123290" y="2434977"/>
            <a:ext cx="5335757" cy="2373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B7F6CE-FD9C-49D3-882D-C2A033037EAC}"/>
                  </a:ext>
                </a:extLst>
              </p14:cNvPr>
              <p14:cNvContentPartPr/>
              <p14:nvPr/>
            </p14:nvContentPartPr>
            <p14:xfrm>
              <a:off x="370875" y="3360945"/>
              <a:ext cx="5077080" cy="13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B7F6CE-FD9C-49D3-882D-C2A033037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75" y="3289305"/>
                <a:ext cx="5148720" cy="2786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Are Vertical Angles Supplementary?">
            <a:extLst>
              <a:ext uri="{FF2B5EF4-FFF2-40B4-BE49-F238E27FC236}">
                <a16:creationId xmlns:a16="http://schemas.microsoft.com/office/drawing/2014/main" id="{0F714FEB-CCF6-4133-975A-3426F15E8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3622" r="10156" b="28608"/>
          <a:stretch/>
        </p:blipFill>
        <p:spPr bwMode="auto">
          <a:xfrm>
            <a:off x="6012110" y="4143375"/>
            <a:ext cx="5967556" cy="237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3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61F5-755A-4CCF-B84A-36167578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pecial Angle Pairs Mini Posters SOL(2016) 8.5 | TpT">
            <a:extLst>
              <a:ext uri="{FF2B5EF4-FFF2-40B4-BE49-F238E27FC236}">
                <a16:creationId xmlns:a16="http://schemas.microsoft.com/office/drawing/2014/main" id="{5009E0AC-342E-4E3E-A8FA-73F82243A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1" b="-1"/>
          <a:stretch/>
        </p:blipFill>
        <p:spPr bwMode="auto">
          <a:xfrm>
            <a:off x="3042601" y="2081107"/>
            <a:ext cx="4001135" cy="2652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F5EF9-FA77-4C46-A96E-1C946173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5" t="8323" r="2587" b="15631"/>
          <a:stretch/>
        </p:blipFill>
        <p:spPr>
          <a:xfrm>
            <a:off x="1889760" y="182404"/>
            <a:ext cx="8412480" cy="16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omplementary and Supplementary Angles - KATE'S MATH LESSONS">
            <a:extLst>
              <a:ext uri="{FF2B5EF4-FFF2-40B4-BE49-F238E27FC236}">
                <a16:creationId xmlns:a16="http://schemas.microsoft.com/office/drawing/2014/main" id="{B1690C78-2379-49DC-995C-588B8C2D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" y="4965806"/>
            <a:ext cx="4486275" cy="1814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gle Pairs (Complementary, Supplementary, Adjacent, Vertical, Linear…">
            <a:extLst>
              <a:ext uri="{FF2B5EF4-FFF2-40B4-BE49-F238E27FC236}">
                <a16:creationId xmlns:a16="http://schemas.microsoft.com/office/drawing/2014/main" id="{9B513DB2-6997-4B99-A44D-5A23AE065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4210" r="6970" b="11228"/>
          <a:stretch/>
        </p:blipFill>
        <p:spPr bwMode="auto">
          <a:xfrm>
            <a:off x="7630160" y="3429000"/>
            <a:ext cx="4258628" cy="314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82AC7-E56E-41BB-BCDC-0AA38969E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6" t="9217" r="3979" b="11454"/>
          <a:stretch/>
        </p:blipFill>
        <p:spPr>
          <a:xfrm>
            <a:off x="1794508" y="365125"/>
            <a:ext cx="8234680" cy="1539928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 descr="Supplementary Angles (examples, solutions, videos, worksheets, games,  activities)">
            <a:extLst>
              <a:ext uri="{FF2B5EF4-FFF2-40B4-BE49-F238E27FC236}">
                <a16:creationId xmlns:a16="http://schemas.microsoft.com/office/drawing/2014/main" id="{ECE7CA22-8064-4A86-BC7C-53D1DF61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01" y="3566682"/>
            <a:ext cx="5238749" cy="277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78C5C-CC7E-4AA5-BCEA-340583AAC621}"/>
              </a:ext>
            </a:extLst>
          </p:cNvPr>
          <p:cNvGrpSpPr>
            <a:grpSpLocks noChangeAspect="1"/>
          </p:cNvGrpSpPr>
          <p:nvPr/>
        </p:nvGrpSpPr>
        <p:grpSpPr>
          <a:xfrm>
            <a:off x="133351" y="3171825"/>
            <a:ext cx="5962650" cy="3562350"/>
            <a:chOff x="133351" y="3171825"/>
            <a:chExt cx="5962650" cy="3562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AA79E2-3A9E-4EB2-AF2C-A717D5AEA6B9}"/>
                </a:ext>
              </a:extLst>
            </p:cNvPr>
            <p:cNvSpPr/>
            <p:nvPr/>
          </p:nvSpPr>
          <p:spPr>
            <a:xfrm>
              <a:off x="133351" y="3171825"/>
              <a:ext cx="5962650" cy="3562350"/>
            </a:xfrm>
            <a:prstGeom prst="roundRect">
              <a:avLst>
                <a:gd name="adj" fmla="val 3324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09CB4CB3-89ED-4650-A63C-EBC655FCD93D}"/>
                </a:ext>
              </a:extLst>
            </p:cNvPr>
            <p:cNvSpPr txBox="1">
              <a:spLocks/>
            </p:cNvSpPr>
            <p:nvPr/>
          </p:nvSpPr>
          <p:spPr>
            <a:xfrm>
              <a:off x="419050" y="3322320"/>
              <a:ext cx="4996230" cy="9305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Two obtuse angles can never be supplementary.</a:t>
              </a:r>
            </a:p>
          </p:txBody>
        </p:sp>
        <p:pic>
          <p:nvPicPr>
            <p:cNvPr id="9" name="Picture 4" descr="Image result for supplementary 180">
              <a:extLst>
                <a:ext uri="{FF2B5EF4-FFF2-40B4-BE49-F238E27FC236}">
                  <a16:creationId xmlns:a16="http://schemas.microsoft.com/office/drawing/2014/main" id="{40B73BE4-1B71-423C-B9B6-2A9B7A987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28"/>
            <a:stretch/>
          </p:blipFill>
          <p:spPr bwMode="auto">
            <a:xfrm>
              <a:off x="2141569" y="4252913"/>
              <a:ext cx="3770279" cy="21925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obtuse angles">
              <a:extLst>
                <a:ext uri="{FF2B5EF4-FFF2-40B4-BE49-F238E27FC236}">
                  <a16:creationId xmlns:a16="http://schemas.microsoft.com/office/drawing/2014/main" id="{B0395223-2683-4C86-95E5-5B1126243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50" y="4510088"/>
              <a:ext cx="2586344" cy="19827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737226-8079-463F-B437-6EEDFA6B85B7}"/>
              </a:ext>
            </a:extLst>
          </p:cNvPr>
          <p:cNvCxnSpPr>
            <a:cxnSpLocks/>
          </p:cNvCxnSpPr>
          <p:nvPr/>
        </p:nvCxnSpPr>
        <p:spPr>
          <a:xfrm>
            <a:off x="-248603" y="2295525"/>
            <a:ext cx="12689205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9FCA7F-7193-4AB4-B52E-9668F461D41A}"/>
              </a:ext>
            </a:extLst>
          </p:cNvPr>
          <p:cNvCxnSpPr>
            <a:cxnSpLocks/>
          </p:cNvCxnSpPr>
          <p:nvPr/>
        </p:nvCxnSpPr>
        <p:spPr>
          <a:xfrm>
            <a:off x="-342900" y="2600325"/>
            <a:ext cx="12774930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CC56EA-908C-4F30-9372-6D8167336EC8}"/>
              </a:ext>
            </a:extLst>
          </p:cNvPr>
          <p:cNvCxnSpPr>
            <a:cxnSpLocks/>
          </p:cNvCxnSpPr>
          <p:nvPr/>
        </p:nvCxnSpPr>
        <p:spPr>
          <a:xfrm>
            <a:off x="-257175" y="2943225"/>
            <a:ext cx="12774930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7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B980-5F2E-4FD8-8AE9-BB873D59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E5F72-64FE-44A2-8F26-C3DF5E1B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F67AB-8539-4B79-9DE8-DE601D68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41" y="3025104"/>
            <a:ext cx="4905959" cy="3882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0" name="Picture 2" descr="Complementary And Supplementary Angles Poster &amp; Worksheets | TpT">
            <a:extLst>
              <a:ext uri="{FF2B5EF4-FFF2-40B4-BE49-F238E27FC236}">
                <a16:creationId xmlns:a16="http://schemas.microsoft.com/office/drawing/2014/main" id="{0DAC71C3-1C97-468F-82DB-71FA44A04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7270" r="4144" b="9593"/>
          <a:stretch/>
        </p:blipFill>
        <p:spPr bwMode="auto">
          <a:xfrm>
            <a:off x="8401049" y="219075"/>
            <a:ext cx="3544527" cy="2505076"/>
          </a:xfrm>
          <a:prstGeom prst="snip2DiagRect">
            <a:avLst>
              <a:gd name="adj1" fmla="val 9506"/>
              <a:gd name="adj2" fmla="val 1172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plementary and Supplementary Angles - Lindsay Bowden">
            <a:extLst>
              <a:ext uri="{FF2B5EF4-FFF2-40B4-BE49-F238E27FC236}">
                <a16:creationId xmlns:a16="http://schemas.microsoft.com/office/drawing/2014/main" id="{07BD3F84-8324-409F-8E7C-22E9F464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4" y="89874"/>
            <a:ext cx="6678251" cy="6678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6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0D23-321C-4688-9D9B-98D06A85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523" y="3388518"/>
            <a:ext cx="6010275" cy="8239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Two obtuse angles can never be supplementary.</a:t>
            </a:r>
          </a:p>
        </p:txBody>
      </p:sp>
      <p:sp>
        <p:nvSpPr>
          <p:cNvPr id="4" name="AutoShape 2" descr="Image result for supplementary 180">
            <a:extLst>
              <a:ext uri="{FF2B5EF4-FFF2-40B4-BE49-F238E27FC236}">
                <a16:creationId xmlns:a16="http://schemas.microsoft.com/office/drawing/2014/main" id="{425F8925-9300-46E3-A872-26D331ACAD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52570" y="5495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supplementary 180">
            <a:extLst>
              <a:ext uri="{FF2B5EF4-FFF2-40B4-BE49-F238E27FC236}">
                <a16:creationId xmlns:a16="http://schemas.microsoft.com/office/drawing/2014/main" id="{584F5C27-66EA-4E4D-95B5-6F3EE37F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39970"/>
            <a:ext cx="4528120" cy="21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obtuse angles">
            <a:extLst>
              <a:ext uri="{FF2B5EF4-FFF2-40B4-BE49-F238E27FC236}">
                <a16:creationId xmlns:a16="http://schemas.microsoft.com/office/drawing/2014/main" id="{484B621A-1EE9-4281-815F-9B73073ACF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obtuse angles">
            <a:extLst>
              <a:ext uri="{FF2B5EF4-FFF2-40B4-BE49-F238E27FC236}">
                <a16:creationId xmlns:a16="http://schemas.microsoft.com/office/drawing/2014/main" id="{1C082003-5891-4DFD-B2AE-30458153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23" y="4572000"/>
            <a:ext cx="2505586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ngle Pair Relationships: Adjacent, Vertical, Complementary, Supplementary  - YouTube">
            <a:extLst>
              <a:ext uri="{FF2B5EF4-FFF2-40B4-BE49-F238E27FC236}">
                <a16:creationId xmlns:a16="http://schemas.microsoft.com/office/drawing/2014/main" id="{0DFCA417-1FAB-481B-8DCE-BFA21EA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9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1A39-E136-4BE7-8802-4E4ED793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Why Review Is Much Harder Than You Think | eDiscovery Assistant">
            <a:extLst>
              <a:ext uri="{FF2B5EF4-FFF2-40B4-BE49-F238E27FC236}">
                <a16:creationId xmlns:a16="http://schemas.microsoft.com/office/drawing/2014/main" id="{8AC75172-9D2C-442D-A7B7-AAA393AC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9040"/>
            <a:ext cx="8299995" cy="3631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114300">
              <a:prstClr val="black"/>
            </a:inn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6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98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Nova Cond</vt:lpstr>
      <vt:lpstr>Rockwell Nova Cond</vt:lpstr>
      <vt:lpstr>Office Theme</vt:lpstr>
      <vt:lpstr>PowerPoint Presentation</vt:lpstr>
      <vt:lpstr>PowerPoint Presentation</vt:lpstr>
      <vt:lpstr>PowerPoint Presentation</vt:lpstr>
      <vt:lpstr>Vertical angles will ALWAYS equal 180 degrees.</vt:lpstr>
      <vt:lpstr>PowerPoint Presentation</vt:lpstr>
      <vt:lpstr>PowerPoint Presentation</vt:lpstr>
      <vt:lpstr>PowerPoint Presentation</vt:lpstr>
      <vt:lpstr>Two obtuse angles can never be supplementary.</vt:lpstr>
      <vt:lpstr>PowerPoint Presentation</vt:lpstr>
      <vt:lpstr>Name the Angles (answers on next page)</vt:lpstr>
      <vt:lpstr>Name the Angle Pair A+B (answers on next page)</vt:lpstr>
      <vt:lpstr>answers on next page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Bradley E</dc:creator>
  <cp:lastModifiedBy>Campbell, Bradley E</cp:lastModifiedBy>
  <cp:revision>12</cp:revision>
  <dcterms:created xsi:type="dcterms:W3CDTF">2021-03-22T02:53:15Z</dcterms:created>
  <dcterms:modified xsi:type="dcterms:W3CDTF">2021-03-22T05:09:40Z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2021-03-22T02:53:15Z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7f069509-e538-440e-8d6b-1238a14c4245</vt:lpwstr>
  </property>
  <property fmtid="{D5CDD505-2E9C-101B-9397-08002B2CF9AE}" pid="8" name="MSIP_Label_0ee3c538-ec52-435f-ae58-017644bd9513_ContentBits">
    <vt:lpwstr>0</vt:lpwstr>
  </property>
</Properties>
</file>